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Arial Narr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ArialNarrow-bold.fntdata"/><Relationship Id="rId10" Type="http://schemas.openxmlformats.org/officeDocument/2006/relationships/slide" Target="slides/slide6.xml"/><Relationship Id="rId21" Type="http://schemas.openxmlformats.org/officeDocument/2006/relationships/font" Target="fonts/ArialNarrow-regular.fntdata"/><Relationship Id="rId13" Type="http://schemas.openxmlformats.org/officeDocument/2006/relationships/slide" Target="slides/slide9.xml"/><Relationship Id="rId24" Type="http://schemas.openxmlformats.org/officeDocument/2006/relationships/font" Target="fonts/ArialNarrow-boldItalic.fntdata"/><Relationship Id="rId12" Type="http://schemas.openxmlformats.org/officeDocument/2006/relationships/slide" Target="slides/slide8.xml"/><Relationship Id="rId23" Type="http://schemas.openxmlformats.org/officeDocument/2006/relationships/font" Target="fonts/ArialNarrow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762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0" y="3200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461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Ramanathan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ipps_globeLogos_3lines_4color.gif"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5410200"/>
            <a:ext cx="4760155" cy="12045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371600" y="304800"/>
            <a:ext cx="59817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Near-Term Climate Mitigation</a:t>
            </a:r>
          </a:p>
          <a:p>
            <a:pPr indent="-2286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 Event, Cop-16</a:t>
            </a:r>
          </a:p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 December 2010</a:t>
            </a:r>
          </a:p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Room Pitaya,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Cancun Messe, Mexico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stainable-agriculture_6499_600x450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5105400"/>
            <a:ext cx="2324100" cy="13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type="title"/>
          </p:nvPr>
        </p:nvSpPr>
        <p:spPr>
          <a:xfrm>
            <a:off x="609600" y="7620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ucida Sans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Some Visible Effects of Pollutants </a:t>
            </a:r>
            <a:b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		Ozone; Methane; Soot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533400" y="1219200"/>
            <a:ext cx="784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                                  </a:t>
            </a:r>
          </a:p>
          <a:p>
            <a:pPr indent="-457200" lvl="0" marL="3429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b="1" i="0" lang="en-US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Regional: Melting of arctic snow and ice; Large warming of the</a:t>
            </a:r>
          </a:p>
          <a:p>
            <a:pPr indent="-457200" lvl="0" marL="3429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b="1" i="0" lang="en-US" sz="1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Himalayan-Tibetan Region ;  Disrupting Monsoonal circulation</a:t>
            </a:r>
          </a:p>
          <a:p>
            <a:pPr indent="-520700" lvl="0" marL="342900" marR="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2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520700" lvl="0" marL="342900" marR="0" rtl="0" algn="l">
              <a:lnSpc>
                <a:spcPct val="9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b="1" i="1" lang="en-US" sz="2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Air pollution – unhealthy air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Over 1.5 million deaths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–"/>
            </a:pPr>
            <a:r>
              <a:rPr b="1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annually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     </a:t>
            </a:r>
            <a:r>
              <a:rPr b="1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Threat to Agriculture; Billions of 				dollars lost due to crop damages</a:t>
            </a:r>
          </a:p>
          <a:p>
            <a:pPr indent="-228600" lvl="4" marL="20574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»"/>
            </a:pPr>
            <a:r>
              <a:rPr b="1" i="0" lang="en-US" sz="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</a:t>
            </a:r>
          </a:p>
        </p:txBody>
      </p:sp>
      <p:sp>
        <p:nvSpPr>
          <p:cNvPr descr="Z" id="168" name="Shape 168"/>
          <p:cNvSpPr txBox="1"/>
          <p:nvPr/>
        </p:nvSpPr>
        <p:spPr>
          <a:xfrm>
            <a:off x="155575" y="46037"/>
            <a:ext cx="111442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een-house-factor_177_600x450"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124200"/>
            <a:ext cx="2667000" cy="199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1371600" y="5334000"/>
            <a:ext cx="533400" cy="228600"/>
          </a:xfrm>
          <a:prstGeom prst="rect">
            <a:avLst/>
          </a:prstGeom>
          <a:solidFill>
            <a:srgbClr val="1C1C1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1_new" id="175" name="Shape 175"/>
          <p:cNvPicPr preferRelativeResize="0"/>
          <p:nvPr/>
        </p:nvPicPr>
        <p:blipFill rotWithShape="1">
          <a:blip r:embed="rId3">
            <a:alphaModFix/>
          </a:blip>
          <a:srcRect b="37045" l="0" r="0" t="0"/>
          <a:stretch/>
        </p:blipFill>
        <p:spPr>
          <a:xfrm>
            <a:off x="4191000" y="1447800"/>
            <a:ext cx="4667914" cy="4692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304800" y="228600"/>
            <a:ext cx="78613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Has Reduced its Black carbon Reductions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50% from 1989 to 2008</a:t>
            </a: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Bahadur , Feng, Russell, Ramanathan, 2010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572000" y="6172200"/>
            <a:ext cx="6969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1985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696200" y="6172200"/>
            <a:ext cx="6969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5125" y="3657600"/>
            <a:ext cx="2702633" cy="32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16879" r="0" t="0"/>
          <a:stretch/>
        </p:blipFill>
        <p:spPr>
          <a:xfrm>
            <a:off x="7037387" y="2728912"/>
            <a:ext cx="2102223" cy="2993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914400" y="76200"/>
            <a:ext cx="81089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3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UNEP’s ABC PROJECT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04800" y="1676400"/>
            <a:ext cx="5029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sng">
              <a:solidFill>
                <a:srgbClr val="0033C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sng">
              <a:solidFill>
                <a:srgbClr val="0033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Abcs"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775" y="838200"/>
            <a:ext cx="1415571" cy="182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6019800" y="2286000"/>
            <a:ext cx="1828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The first impact assessment report, Nov 2008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019800" y="1295400"/>
            <a:ext cx="18288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Preliminary Assessment Report, Aug 2002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85800" y="2438400"/>
            <a:ext cx="4011612" cy="314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Think Globally</a:t>
            </a:r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 Regionally</a:t>
            </a:r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1239837" y="150495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0" y="0"/>
            <a:ext cx="8915400" cy="6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b="1" i="1" lang="en-US" sz="20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UNEP integrated assessment of tropospheric ozone and black carbon (Preview)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Chair:        Drew Shindell 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(NASA Goddard Institute for Space Studies, USA)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None/>
            </a:pPr>
            <a:r>
              <a:rPr b="1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Vice Chairs: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Frank Raes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(EU Joint Research Centre, Ispra, Italy)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V. Ramanathan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(Scripps, Univ. of California, USA)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Kim Oanh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(Asian Institute of Technology (AIT), Thailand)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Luis Cifuentes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(Pontificia Universidad Católica ,Chile)</a:t>
            </a:r>
          </a:p>
          <a:p>
            <a:pPr indent="-1079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 Scientific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5882"/>
              <a:buFont typeface="Arial"/>
              <a:buNone/>
            </a:pPr>
            <a:r>
              <a:rPr b="1" i="0" lang="en-US" sz="1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Secretariat: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Johan Kuylenstierna, Kevin Hicks, 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 / Global 				Atmospheric Pollution Forum	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25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UNEP Coordinator: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Volodymyr Demkine, UNEP DEWA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Coordinating Lead Authors:  Emissions: David Streets; Atmospheric processes: David Fowler; Impacts: Lisa Emberson; Measures: Martin Williams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Modelling: 	Emissions - Markus Amann, IIASA (GAINS) 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GCMs: Drew Shindell et al – NASA GISS, 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Elisabetta Vignati et al - ECHAM and FASST Tool at 	JRC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Health: Susan Anenberg, US EPA</a:t>
            </a: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Crops: Rita van Dingenen – JRC Ispra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Economic Valuation – Nicholas Muller, Middlebury Colleg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5074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5240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120000"/>
              <a:buFont typeface="Arial"/>
              <a:buNone/>
            </a:pPr>
            <a:r>
              <a:rPr b="1" i="0" lang="en-US" sz="20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Group 1:</a:t>
            </a:r>
            <a:r>
              <a:rPr b="1" i="0" lang="en-US" sz="2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‘Methane Only’: Technical measures for methane emissions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5573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381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Extended recovery of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mine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gas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Extended recovery and flaring (instead of venting) of associated gas from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of crude oil and natural gas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leakage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compressor stations in long-distance gas transmission pipelines 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Separation and treatment of biodegradable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 waste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recycling, composting and anaerobic digestion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Upgrading primary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wastewater treatment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secondary/tertiary treatment with gas recovery and overflow control 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of methane emissions from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livestock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mainly through farm-scale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anaerobic digestion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manure from cattle and pigs with liquid manure management 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Intermittent aeration of continuously flooded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 paddies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791200" y="1143000"/>
            <a:ext cx="3019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UNEP: Shindell et al, 2011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20000"/>
              <a:buFont typeface="Arial"/>
              <a:buNone/>
            </a:pPr>
            <a:r>
              <a:rPr b="1" i="0" lang="en-US" sz="20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Group 2:</a:t>
            </a:r>
            <a:br>
              <a:rPr b="1" i="0" lang="en-US" sz="2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‘BC Tech’: Technical measures for black carbon</a:t>
            </a:r>
            <a:r>
              <a:rPr b="1" i="0" lang="en-US" sz="44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68312" y="1125537"/>
            <a:ext cx="82296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81000" lvl="0" marL="381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Replacing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coke ovens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modern recovery ovens, 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 the improvement of end-of-pipe abatement measures (in developing countries)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Replacing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brick kilns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vertical shaft kilns and Hoffman kilns where considered feasible (in developing countries)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Diesel particle filters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road vehicles and off-road mobile sources (excluding shipping)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Particle control at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stationary engines</a:t>
            </a:r>
          </a:p>
          <a:p>
            <a:pPr indent="-3810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stoves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developing countries in residential sector</a:t>
            </a:r>
          </a:p>
          <a:p>
            <a:pPr indent="-4953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Additional measures considered</a:t>
            </a:r>
          </a:p>
          <a:p>
            <a:pPr indent="-4953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[6. Wide-scale introduction of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pellets stoves and boilers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residential sector (in industrialized countries)</a:t>
            </a:r>
          </a:p>
          <a:p>
            <a:pPr indent="-495300" lvl="0" marL="3810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[7. Use of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briquettes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residential sector]</a:t>
            </a:r>
          </a:p>
          <a:p>
            <a:pPr indent="-482600" lvl="0" marL="3810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2600" lvl="0" marL="3810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about coal briquettes in China and BC emission control in E and N america – 16  measures – or part of 3??? Also improved stoves????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562600" y="228600"/>
            <a:ext cx="3019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UNEP: Shindell et al, 2011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-1143000" y="5715000"/>
            <a:ext cx="838200" cy="461962"/>
          </a:xfrm>
          <a:prstGeom prst="rect">
            <a:avLst/>
          </a:prstGeom>
          <a:solidFill>
            <a:srgbClr val="002060"/>
          </a:solidFill>
          <a:ln cap="flat" cmpd="tri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6" name="Shape 216"/>
          <p:cNvSpPr txBox="1"/>
          <p:nvPr>
            <p:ph idx="1" type="subTitle"/>
          </p:nvPr>
        </p:nvSpPr>
        <p:spPr>
          <a:xfrm>
            <a:off x="-1600200" y="3581400"/>
            <a:ext cx="838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FCS and HFCs.jpg" id="217" name="Shape 217"/>
          <p:cNvPicPr preferRelativeResize="0"/>
          <p:nvPr/>
        </p:nvPicPr>
        <p:blipFill rotWithShape="1">
          <a:blip r:embed="rId3">
            <a:alphaModFix/>
          </a:blip>
          <a:srcRect b="5633" l="5172" r="5613" t="5632"/>
          <a:stretch/>
        </p:blipFill>
        <p:spPr>
          <a:xfrm>
            <a:off x="5057775" y="3048000"/>
            <a:ext cx="3756025" cy="342325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5334000" y="2514600"/>
            <a:ext cx="19986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Zaelke, 2009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22360" l="0" r="0" t="0"/>
          <a:stretch/>
        </p:blipFill>
        <p:spPr>
          <a:xfrm>
            <a:off x="152400" y="2895600"/>
            <a:ext cx="4418569" cy="348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81000" y="2514600"/>
            <a:ext cx="28892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Ramanathan, 1975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We have mitigated Climate Change Already 				 			We can do it again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143000" y="2209800"/>
            <a:ext cx="2362200" cy="2362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371600" y="3124200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lgerian"/>
              <a:buNone/>
            </a:pPr>
            <a:r>
              <a:rPr b="1" i="0" lang="en-US" sz="1800" u="none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Carbon Dioxide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x="2667000" y="4191000"/>
            <a:ext cx="1524000" cy="1524000"/>
            <a:chOff x="0" y="0"/>
            <a:chExt cx="2147483647" cy="2147483647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297516784" y="306463739"/>
              <a:ext cx="1543504147" cy="1534555576"/>
            </a:xfrm>
            <a:prstGeom prst="ellipse">
              <a:avLst/>
            </a:prstGeom>
            <a:solidFill>
              <a:srgbClr val="FCDCDE">
                <a:alpha val="0"/>
              </a:srgbClr>
            </a:solidFill>
            <a:ln cap="flat" cmpd="sng" w="25400">
              <a:solidFill>
                <a:srgbClr val="FCDCDE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612928155" y="919391894"/>
              <a:ext cx="1105058955" cy="559239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1270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100000"/>
                <a:buFont typeface="Algerian"/>
                <a:buNone/>
              </a:pPr>
              <a:r>
                <a:rPr b="1" i="0" lang="en-US" sz="2000" u="none">
                  <a:solidFill>
                    <a:schemeClr val="lt1"/>
                  </a:solidFill>
                  <a:latin typeface="Algerian"/>
                  <a:ea typeface="Algerian"/>
                  <a:cs typeface="Algerian"/>
                  <a:sym typeface="Algerian"/>
                </a:rPr>
                <a:t>soot</a:t>
              </a:r>
            </a:p>
          </p:txBody>
        </p:sp>
      </p:grp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650" y="2054225"/>
            <a:ext cx="4584700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9650" y="2054225"/>
            <a:ext cx="4568195" cy="27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-12700" y="228600"/>
            <a:ext cx="91567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Trapped by Carbon Dioxide and Other Climate Pollutants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as of 2005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81000" y="6096000"/>
            <a:ext cx="30448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IPCC-2007; 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Ramanathan and Xu, 2010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800600" y="4572000"/>
            <a:ext cx="412115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other pollutants</a:t>
            </a: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have almost the same </a:t>
            </a: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warming effect as </a:t>
            </a: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8800"/>
            <a:ext cx="7772400" cy="81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667000"/>
            <a:ext cx="6242431" cy="1398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7696200" y="1828800"/>
            <a:ext cx="10985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1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1975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0" y="4800600"/>
            <a:ext cx="9112250" cy="1384300"/>
          </a:xfrm>
          <a:prstGeom prst="rect">
            <a:avLst/>
          </a:prstGeom>
          <a:solidFill>
            <a:schemeClr val="accent2"/>
          </a:solidFill>
          <a:ln cap="flat" cmpd="tri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One molecule of CFC has the same greenhouse </a:t>
            </a: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effect as the addition of more than 10,000 molecules</a:t>
            </a:r>
          </a:p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of Carbon Dioxide to the Atmosphere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0" y="457200"/>
            <a:ext cx="79470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Long Have We known About the other Climate Pollutants?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0575"/>
            <a:ext cx="4686469" cy="60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8952" r="0" t="77197"/>
          <a:stretch/>
        </p:blipFill>
        <p:spPr>
          <a:xfrm>
            <a:off x="0" y="4267200"/>
            <a:ext cx="4428998" cy="1593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81000" y="22098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4724400" y="2667000"/>
            <a:ext cx="4241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Non-CO</a:t>
            </a:r>
            <a:r>
              <a:rPr b="1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Gases contribute as</a:t>
            </a: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much as CO</a:t>
            </a:r>
            <a:r>
              <a:rPr b="1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climate Change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0" y="0"/>
            <a:ext cx="8686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was the First International Assessment of the Other Pollutants?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1" id="128" name="Shape 128"/>
          <p:cNvPicPr preferRelativeResize="0"/>
          <p:nvPr/>
        </p:nvPicPr>
        <p:blipFill rotWithShape="1">
          <a:blip r:embed="rId3">
            <a:alphaModFix/>
          </a:blip>
          <a:srcRect b="3779" l="51967" r="6457" t="53384"/>
          <a:stretch/>
        </p:blipFill>
        <p:spPr>
          <a:xfrm>
            <a:off x="3424237" y="2057400"/>
            <a:ext cx="5719762" cy="440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0" y="152400"/>
            <a:ext cx="59420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we mean by Near-Term ?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04800" y="990600"/>
            <a:ext cx="8715375" cy="8302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1" i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With just carbon-dioxide mitigation, the warming is likely</a:t>
            </a:r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None/>
            </a:pPr>
            <a:r>
              <a:rPr b="1" i="1" lang="en-US" sz="24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exceed 1.5 C to 2 C during the next 30 to 60 years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0" y="5943600"/>
            <a:ext cx="35575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Ref: Ramanathan and Xu, 2010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Raes and Seinfeld, 2009</a:t>
            </a:r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Mcracken, …..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457200" y="5715000"/>
            <a:ext cx="7848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reductions have to be complemented with Reductions in short-lived non-CO</a:t>
            </a:r>
            <a:r>
              <a:rPr b="1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warming agents </a:t>
            </a:r>
          </a:p>
        </p:txBody>
      </p:sp>
      <p:pic>
        <p:nvPicPr>
          <p:cNvPr descr="D:\work_2009summer\CO2\final verison forcing20090831\final_figures\figure1a_new.emf"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219200"/>
            <a:ext cx="5585325" cy="421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28600" y="152400"/>
            <a:ext cx="8610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with 50% reductions by 2050, CO</a:t>
            </a:r>
            <a:r>
              <a:rPr b="1" baseline="-2500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Increase to 440 PPM; Commit More warming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228600" y="304800"/>
            <a:ext cx="84582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ucida Sans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Mitigation</a:t>
            </a:r>
            <a:b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b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0" i="0" lang="en-US" sz="2800" u="sng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Long-Term</a:t>
            </a:r>
            <a: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		    </a:t>
            </a:r>
            <a:r>
              <a:rPr b="0" i="0" lang="en-US" sz="2800" u="sng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Near –Term	</a:t>
            </a:r>
            <a:r>
              <a:rPr b="0" i="0" lang="en-US" sz="28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7620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ct val="266666"/>
              <a:buFont typeface="Lucida Sans"/>
              <a:buNone/>
            </a:pPr>
            <a:r>
              <a:rPr b="1" i="0" lang="en-US" sz="900" u="none">
                <a:solidFill>
                  <a:srgbClr val="996633"/>
                </a:solidFill>
                <a:latin typeface="Lucida Sans"/>
                <a:ea typeface="Lucida Sans"/>
                <a:cs typeface="Lucida Sans"/>
                <a:sym typeface="Lucida Sans"/>
              </a:rPr>
              <a:t>              </a:t>
            </a: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Build-up of Carbon Dioxide</a:t>
            </a:r>
          </a:p>
          <a:p>
            <a:pPr indent="-609600" lvl="0" marL="609600" marR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Results from burning </a:t>
            </a:r>
            <a:r>
              <a:rPr b="0" i="1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fossil fuels </a:t>
            </a: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essential to modern life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Remains in air for </a:t>
            </a:r>
            <a:r>
              <a:rPr b="0" i="1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centuries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Main contributor to warming</a:t>
            </a:r>
          </a:p>
          <a:p>
            <a:pPr indent="-609600" lvl="0" marL="609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Cutting down this emission is the </a:t>
            </a:r>
            <a:r>
              <a:rPr b="0" i="1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permanent</a:t>
            </a:r>
            <a:r>
              <a:rPr b="0" i="0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solution</a:t>
            </a:r>
          </a:p>
          <a:p>
            <a:pPr indent="-609600" lvl="0" marL="609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666750" lvl="0" marL="609600" marR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b="0" i="0" lang="en-US" sz="9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   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038600" y="1600200"/>
            <a:ext cx="4800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858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6633"/>
              </a:buClr>
              <a:buSzPct val="100000"/>
              <a:buFont typeface="Lucida Sans"/>
              <a:buNone/>
            </a:pPr>
            <a:r>
              <a:rPr b="1" i="0" lang="en-US" sz="2400" u="none">
                <a:solidFill>
                  <a:srgbClr val="996633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Short-lived Gases &amp; </a:t>
            </a:r>
          </a:p>
          <a:p>
            <a:pPr indent="-685800" lvl="0" marL="533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b="0" i="0" lang="en-US" sz="24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Dark Soot  Particles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 Gases - </a:t>
            </a:r>
            <a:r>
              <a:rPr b="0" i="1" lang="en-US" sz="2000" u="non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Methane, HFC</a:t>
            </a: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[Hydro Fluorocarbons] and lower atmospheric </a:t>
            </a:r>
            <a:r>
              <a:rPr b="0" i="1" lang="en-US" sz="2000" u="none">
                <a:solidFill>
                  <a:srgbClr val="0000FF"/>
                </a:solidFill>
                <a:latin typeface="Lucida Sans"/>
                <a:ea typeface="Lucida Sans"/>
                <a:cs typeface="Lucida Sans"/>
                <a:sym typeface="Lucida Sans"/>
              </a:rPr>
              <a:t>ozone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Pollutants last several </a:t>
            </a:r>
            <a:r>
              <a:rPr b="0" i="1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days to few decades in air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Current Warming effect - </a:t>
            </a:r>
            <a:r>
              <a:rPr b="0" i="1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80% of that of Carbon Dioxide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Cutting down will </a:t>
            </a:r>
            <a:r>
              <a:rPr b="0" i="1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buy time</a:t>
            </a: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till permanent solution is in place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46" name="Shape 146"/>
          <p:cNvCxnSpPr/>
          <p:nvPr/>
        </p:nvCxnSpPr>
        <p:spPr>
          <a:xfrm>
            <a:off x="3962400" y="1524000"/>
            <a:ext cx="0" cy="495300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1" id="151" name="Shape 151"/>
          <p:cNvPicPr preferRelativeResize="0"/>
          <p:nvPr/>
        </p:nvPicPr>
        <p:blipFill rotWithShape="1">
          <a:blip r:embed="rId3">
            <a:alphaModFix/>
          </a:blip>
          <a:srcRect b="3779" l="51967" r="11862" t="53384"/>
          <a:stretch/>
        </p:blipFill>
        <p:spPr>
          <a:xfrm>
            <a:off x="304800" y="1447800"/>
            <a:ext cx="5791200" cy="513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381000" y="0"/>
            <a:ext cx="74676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8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</a:pPr>
            <a:r>
              <a:rPr b="1" i="1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Mitigating emissions of short-term climate pollutants</a:t>
            </a:r>
          </a:p>
          <a:p>
            <a:pPr indent="-1524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None/>
            </a:pPr>
            <a:r>
              <a:rPr b="1" i="1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Can Delay large warming by few decades: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867400" y="6248400"/>
            <a:ext cx="30448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Ramanathan and Xu, 2010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Lucida Sans"/>
              <a:buNone/>
            </a:pPr>
            <a:r>
              <a:rPr b="0" i="1" lang="en-US" sz="24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Primary Mitigation Advantages of</a:t>
            </a:r>
            <a:br>
              <a:rPr b="0" i="1" lang="en-US" sz="24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b="0" i="1" lang="en-US" sz="2400" u="none" cap="none" strike="noStrike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			Near-Term Climate Pollutants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981200" y="1295400"/>
            <a:ext cx="441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1" sz="2000" u="none">
              <a:solidFill>
                <a:schemeClr val="lt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1" lang="en-US" sz="2000" u="none">
                <a:solidFill>
                  <a:schemeClr val="lt2"/>
                </a:solidFill>
                <a:latin typeface="Lucida Sans"/>
                <a:ea typeface="Lucida Sans"/>
                <a:cs typeface="Lucida Sans"/>
                <a:sym typeface="Lucida Sans"/>
              </a:rPr>
              <a:t>Easier to reduce. People can see immediate benefit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Technology and regulatory systems are available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Can be done </a:t>
            </a:r>
            <a:r>
              <a:rPr b="0" i="0" lang="en-US" sz="2000" u="sng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locally and Nationally</a:t>
            </a:r>
          </a:p>
          <a:p>
            <a:pPr indent="-342900" lvl="2" marL="11430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412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ucida Sans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Need proper incentives</a:t>
            </a:r>
          </a:p>
          <a:p>
            <a:pPr indent="-412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6633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4381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Lucida Sans"/>
              <a:buNone/>
            </a:pPr>
            <a:r>
              <a:rPr b="1" i="1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Why the delays</a:t>
            </a:r>
            <a:r>
              <a:rPr b="1" i="1" lang="en-US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?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ucida Sans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Poor Incentives - cumbersome accounting systems in climate diplomacy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60" name="Shape 160"/>
          <p:cNvCxnSpPr/>
          <p:nvPr/>
        </p:nvCxnSpPr>
        <p:spPr>
          <a:xfrm>
            <a:off x="4572000" y="1447800"/>
            <a:ext cx="0" cy="5029200"/>
          </a:xfrm>
          <a:prstGeom prst="straightConnector1">
            <a:avLst/>
          </a:prstGeom>
          <a:noFill/>
          <a:ln cap="flat" cmpd="sng" w="38100">
            <a:solidFill>
              <a:srgbClr val="EAEAEA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