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516" r:id="rId2"/>
    <p:sldId id="526" r:id="rId3"/>
    <p:sldId id="527" r:id="rId4"/>
    <p:sldId id="528" r:id="rId5"/>
    <p:sldId id="529" r:id="rId6"/>
    <p:sldId id="579" r:id="rId7"/>
    <p:sldId id="486" r:id="rId8"/>
    <p:sldId id="548" r:id="rId9"/>
    <p:sldId id="549" r:id="rId10"/>
    <p:sldId id="550" r:id="rId11"/>
    <p:sldId id="450" r:id="rId12"/>
    <p:sldId id="309" r:id="rId13"/>
    <p:sldId id="477" r:id="rId14"/>
    <p:sldId id="355" r:id="rId15"/>
    <p:sldId id="446" r:id="rId16"/>
    <p:sldId id="487" r:id="rId17"/>
    <p:sldId id="552" r:id="rId18"/>
    <p:sldId id="553" r:id="rId19"/>
    <p:sldId id="473" r:id="rId20"/>
    <p:sldId id="554" r:id="rId21"/>
    <p:sldId id="556" r:id="rId22"/>
    <p:sldId id="555" r:id="rId23"/>
    <p:sldId id="519" r:id="rId24"/>
    <p:sldId id="557" r:id="rId25"/>
    <p:sldId id="533" r:id="rId26"/>
    <p:sldId id="532" r:id="rId27"/>
    <p:sldId id="535" r:id="rId28"/>
    <p:sldId id="472" r:id="rId29"/>
    <p:sldId id="539" r:id="rId30"/>
    <p:sldId id="540" r:id="rId31"/>
    <p:sldId id="541" r:id="rId32"/>
    <p:sldId id="542" r:id="rId33"/>
    <p:sldId id="485" r:id="rId34"/>
    <p:sldId id="503" r:id="rId35"/>
    <p:sldId id="545" r:id="rId36"/>
    <p:sldId id="558" r:id="rId37"/>
    <p:sldId id="563" r:id="rId38"/>
    <p:sldId id="564" r:id="rId39"/>
    <p:sldId id="581" r:id="rId40"/>
    <p:sldId id="582" r:id="rId41"/>
    <p:sldId id="565" r:id="rId42"/>
    <p:sldId id="576" r:id="rId43"/>
    <p:sldId id="571" r:id="rId44"/>
    <p:sldId id="580" r:id="rId45"/>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4660"/>
  </p:normalViewPr>
  <p:slideViewPr>
    <p:cSldViewPr>
      <p:cViewPr>
        <p:scale>
          <a:sx n="41" d="100"/>
          <a:sy n="41" d="100"/>
        </p:scale>
        <p:origin x="-228" y="-156"/>
      </p:cViewPr>
      <p:guideLst>
        <p:guide orient="horz" pos="2160"/>
        <p:guide pos="2880"/>
      </p:guideLst>
    </p:cSldViewPr>
  </p:slideViewPr>
  <p:notesTextViewPr>
    <p:cViewPr>
      <p:scale>
        <a:sx n="100" d="100"/>
        <a:sy n="100" d="100"/>
      </p:scale>
      <p:origin x="0" y="0"/>
    </p:cViewPr>
  </p:notesTextViewPr>
  <p:sorterViewPr>
    <p:cViewPr>
      <p:scale>
        <a:sx n="28" d="100"/>
        <a:sy n="28" d="100"/>
      </p:scale>
      <p:origin x="0" y="3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YANGYANG%20XU:work:work_2009fall:CO2:for_PNAS:update2010:lastweekforResubmission:NEWfinalrun:post_submission:finalplot_0315LA:piechart_0316DC:pie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pieChart>
        <c:varyColors val="1"/>
        <c:ser>
          <c:idx val="0"/>
          <c:order val="0"/>
          <c:spPr>
            <a:solidFill>
              <a:srgbClr val="FF0000"/>
            </a:solidFill>
          </c:spPr>
          <c:dPt>
            <c:idx val="0"/>
            <c:spPr>
              <a:solidFill>
                <a:srgbClr val="FF0000"/>
              </a:solidFill>
              <a:ln>
                <a:solidFill>
                  <a:schemeClr val="bg1"/>
                </a:solidFill>
              </a:ln>
            </c:spPr>
          </c:dPt>
          <c:dPt>
            <c:idx val="1"/>
            <c:spPr>
              <a:solidFill>
                <a:srgbClr val="FF0000"/>
              </a:solidFill>
              <a:ln>
                <a:solidFill>
                  <a:schemeClr val="bg1"/>
                </a:solidFill>
              </a:ln>
            </c:spPr>
          </c:dPt>
          <c:dPt>
            <c:idx val="2"/>
            <c:spPr>
              <a:solidFill>
                <a:srgbClr val="FF0000"/>
              </a:solidFill>
              <a:ln>
                <a:solidFill>
                  <a:schemeClr val="bg1"/>
                </a:solidFill>
              </a:ln>
            </c:spPr>
          </c:dPt>
          <c:dPt>
            <c:idx val="3"/>
            <c:spPr>
              <a:solidFill>
                <a:srgbClr val="FF0000"/>
              </a:solidFill>
              <a:ln>
                <a:solidFill>
                  <a:schemeClr val="bg1"/>
                </a:solidFill>
              </a:ln>
            </c:spPr>
          </c:dPt>
          <c:dLbls>
            <c:dLbl>
              <c:idx val="0"/>
              <c:layout/>
              <c:tx>
                <c:rich>
                  <a:bodyPr/>
                  <a:lstStyle/>
                  <a:p>
                    <a:r>
                      <a:rPr lang="en-US" dirty="0" smtClean="0"/>
                      <a:t>HC</a:t>
                    </a:r>
                    <a:endParaRPr lang="en-US" dirty="0"/>
                  </a:p>
                </c:rich>
              </c:tx>
              <c:dLblPos val="bestFit"/>
              <c:showCatName val="1"/>
            </c:dLbl>
            <c:dLbl>
              <c:idx val="1"/>
              <c:layout/>
              <c:tx>
                <c:rich>
                  <a:bodyPr/>
                  <a:lstStyle/>
                  <a:p>
                    <a:r>
                      <a:rPr lang="en-US" dirty="0"/>
                      <a:t>N</a:t>
                    </a:r>
                    <a:r>
                      <a:rPr lang="en-US" baseline="-25000" dirty="0"/>
                      <a:t>2</a:t>
                    </a:r>
                    <a:r>
                      <a:rPr lang="en-US" dirty="0"/>
                      <a:t>O</a:t>
                    </a:r>
                  </a:p>
                </c:rich>
              </c:tx>
              <c:dLblPos val="bestFit"/>
              <c:showCatName val="1"/>
            </c:dLbl>
            <c:dLbl>
              <c:idx val="2"/>
              <c:layout>
                <c:manualLayout>
                  <c:x val="5.6557086614173233E-2"/>
                  <c:y val="-0.17384259259259449"/>
                </c:manualLayout>
              </c:layout>
              <c:tx>
                <c:rich>
                  <a:bodyPr/>
                  <a:lstStyle/>
                  <a:p>
                    <a:r>
                      <a:rPr lang="en-US" dirty="0"/>
                      <a:t>O</a:t>
                    </a:r>
                    <a:r>
                      <a:rPr lang="en-US" baseline="-25000" dirty="0"/>
                      <a:t>3</a:t>
                    </a:r>
                  </a:p>
                </c:rich>
              </c:tx>
              <c:dLblPos val="bestFit"/>
              <c:showCatName val="1"/>
            </c:dLbl>
            <c:dLbl>
              <c:idx val="3"/>
              <c:layout>
                <c:manualLayout>
                  <c:x val="0.20731255468066501"/>
                  <c:y val="-0.17797462817147924"/>
                </c:manualLayout>
              </c:layout>
              <c:tx>
                <c:rich>
                  <a:bodyPr/>
                  <a:lstStyle/>
                  <a:p>
                    <a:r>
                      <a:rPr lang="en-US" dirty="0"/>
                      <a:t>CH</a:t>
                    </a:r>
                    <a:r>
                      <a:rPr lang="en-US" baseline="-25000" dirty="0"/>
                      <a:t>4</a:t>
                    </a:r>
                  </a:p>
                </c:rich>
              </c:tx>
              <c:dLblPos val="bestFit"/>
              <c:showCatName val="1"/>
            </c:dLbl>
            <c:txPr>
              <a:bodyPr/>
              <a:lstStyle/>
              <a:p>
                <a:pPr>
                  <a:defRPr sz="1600">
                    <a:solidFill>
                      <a:schemeClr val="bg1"/>
                    </a:solidFill>
                  </a:defRPr>
                </a:pPr>
                <a:endParaRPr lang="en-US"/>
              </a:p>
            </c:txPr>
            <c:showVal val="1"/>
            <c:showLeaderLines val="1"/>
          </c:dLbls>
          <c:cat>
            <c:strRef>
              <c:f>'0316DC'!$B$6:$E$6</c:f>
              <c:strCache>
                <c:ptCount val="4"/>
                <c:pt idx="0">
                  <c:v>Halocarbons</c:v>
                </c:pt>
                <c:pt idx="1">
                  <c:v>N2O</c:v>
                </c:pt>
                <c:pt idx="2">
                  <c:v>O3</c:v>
                </c:pt>
                <c:pt idx="3">
                  <c:v>CH4</c:v>
                </c:pt>
              </c:strCache>
            </c:strRef>
          </c:cat>
          <c:val>
            <c:numRef>
              <c:f>'0316DC'!$B$7:$E$7</c:f>
              <c:numCache>
                <c:formatCode>General</c:formatCode>
                <c:ptCount val="4"/>
                <c:pt idx="0">
                  <c:v>0.33700000000000241</c:v>
                </c:pt>
                <c:pt idx="1">
                  <c:v>0.16000000000000036</c:v>
                </c:pt>
                <c:pt idx="2">
                  <c:v>0.30000000000000032</c:v>
                </c:pt>
                <c:pt idx="3">
                  <c:v>0.55000000000000004</c:v>
                </c:pt>
              </c:numCache>
            </c:numRef>
          </c:val>
        </c:ser>
        <c:firstSliceAng val="0"/>
      </c:pieChart>
    </c:plotArea>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4813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00948EEF-EA5F-4766-B692-DCB9237AC06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a:spcBef>
                <a:spcPct val="0"/>
              </a:spcBef>
            </a:pPr>
            <a:endParaRPr lang="en-US" sz="2400" smtClean="0">
              <a:latin typeface="Arial" pitchFamily="34" charset="0"/>
              <a:ea typeface="MS PGothic" pitchFamily="34" charset="-128"/>
            </a:endParaRPr>
          </a:p>
        </p:txBody>
      </p:sp>
      <p:sp>
        <p:nvSpPr>
          <p:cNvPr id="49156" name="Slide Number Placeholder 3"/>
          <p:cNvSpPr>
            <a:spLocks noGrp="1"/>
          </p:cNvSpPr>
          <p:nvPr>
            <p:ph type="sldNum" sz="quarter" idx="5"/>
          </p:nvPr>
        </p:nvSpPr>
        <p:spPr>
          <a:noFill/>
        </p:spPr>
        <p:txBody>
          <a:bodyPr/>
          <a:lstStyle/>
          <a:p>
            <a:fld id="{6353B493-4C80-45FB-9252-4CBBED78EC05}" type="slidenum">
              <a:rPr lang="en-US" smtClean="0">
                <a:latin typeface="Arial" pitchFamily="34" charset="0"/>
              </a:rPr>
              <a:pPr/>
              <a:t>1</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C43A02F-8815-4C1B-9FAF-5493B9F87CC8}" type="slidenum">
              <a:rPr lang="en-US" smtClean="0">
                <a:latin typeface="Arial" pitchFamily="34" charset="0"/>
              </a:rPr>
              <a:pPr/>
              <a:t>3</a:t>
            </a:fld>
            <a:endParaRPr lang="en-US" smtClean="0">
              <a:latin typeface="Arial" pitchFamily="34" charset="0"/>
            </a:endParaRPr>
          </a:p>
        </p:txBody>
      </p:sp>
      <p:sp>
        <p:nvSpPr>
          <p:cNvPr id="50179" name="Rectangle 2"/>
          <p:cNvSpPr>
            <a:spLocks noRot="1" noChangeArrowheads="1" noTextEdit="1"/>
          </p:cNvSpPr>
          <p:nvPr>
            <p:ph type="sldImg"/>
          </p:nvPr>
        </p:nvSpPr>
        <p:spPr>
          <a:xfrm>
            <a:off x="1143000" y="684213"/>
            <a:ext cx="4576763" cy="3432175"/>
          </a:xfrm>
          <a:ln/>
        </p:spPr>
      </p:sp>
      <p:sp>
        <p:nvSpPr>
          <p:cNvPr id="50180" name="Rectangle 3"/>
          <p:cNvSpPr>
            <a:spLocks noGrp="1" noChangeArrowheads="1"/>
          </p:cNvSpPr>
          <p:nvPr>
            <p:ph type="body" idx="1"/>
          </p:nvPr>
        </p:nvSpPr>
        <p:spPr>
          <a:xfrm>
            <a:off x="914400" y="4344988"/>
            <a:ext cx="5029200" cy="4114800"/>
          </a:xfrm>
          <a:noFill/>
          <a:ln/>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Ro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latin typeface="Arial" pitchFamily="34" charset="0"/>
            </a:endParaRPr>
          </a:p>
        </p:txBody>
      </p:sp>
      <p:sp>
        <p:nvSpPr>
          <p:cNvPr id="52228" name="Slide Number Placeholder 3"/>
          <p:cNvSpPr>
            <a:spLocks noGrp="1"/>
          </p:cNvSpPr>
          <p:nvPr>
            <p:ph type="sldNum" sz="quarter" idx="5"/>
          </p:nvPr>
        </p:nvSpPr>
        <p:spPr>
          <a:noFill/>
        </p:spPr>
        <p:txBody>
          <a:bodyPr/>
          <a:lstStyle/>
          <a:p>
            <a:fld id="{3E3F7705-C3A8-4BA7-9AE8-E64BFBE5EB0E}" type="slidenum">
              <a:rPr lang="en-US" smtClean="0">
                <a:latin typeface="Arial" pitchFamily="34" charset="0"/>
                <a:ea typeface="MS Gothic" pitchFamily="49" charset="-128"/>
              </a:rPr>
              <a:pPr/>
              <a:t>34</a:t>
            </a:fld>
            <a:endParaRPr lang="en-US" smtClean="0">
              <a:latin typeface="Arial" pitchFamily="34" charset="0"/>
              <a:ea typeface="MS Gothic" pitchFamily="4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spcBef>
                <a:spcPct val="0"/>
              </a:spcBef>
            </a:pPr>
            <a:endParaRPr lang="en-US" sz="2400" smtClean="0">
              <a:latin typeface="Arial" pitchFamily="34" charset="0"/>
              <a:ea typeface="MS PGothic" pitchFamily="34" charset="-128"/>
            </a:endParaRPr>
          </a:p>
        </p:txBody>
      </p:sp>
      <p:sp>
        <p:nvSpPr>
          <p:cNvPr id="53252" name="Slide Number Placeholder 3"/>
          <p:cNvSpPr>
            <a:spLocks noGrp="1"/>
          </p:cNvSpPr>
          <p:nvPr>
            <p:ph type="sldNum" sz="quarter" idx="5"/>
          </p:nvPr>
        </p:nvSpPr>
        <p:spPr>
          <a:noFill/>
        </p:spPr>
        <p:txBody>
          <a:bodyPr/>
          <a:lstStyle/>
          <a:p>
            <a:fld id="{DFB01037-30C7-4313-8D58-217009EE68D7}" type="slidenum">
              <a:rPr lang="en-US" smtClean="0">
                <a:latin typeface="Arial" pitchFamily="34" charset="0"/>
              </a:rPr>
              <a:pPr/>
              <a:t>38</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spcBef>
                <a:spcPct val="0"/>
              </a:spcBef>
            </a:pPr>
            <a:endParaRPr lang="en-US"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DDBF2ABE-A5A8-4892-812C-1000ABE2FC2F}" type="slidenum">
              <a:rPr lang="en-US" smtClean="0">
                <a:latin typeface="Arial" pitchFamily="34" charset="0"/>
              </a:rPr>
              <a:pPr/>
              <a:t>41</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BE15E0F-1354-4A9F-8838-904AC924FFCE}" type="slidenum">
              <a:rPr lang="en-US" smtClean="0">
                <a:latin typeface="Arial" pitchFamily="34" charset="0"/>
                <a:cs typeface="Arial" pitchFamily="34" charset="0"/>
              </a:rPr>
              <a:pPr/>
              <a:t>42</a:t>
            </a:fld>
            <a:endParaRPr lang="en-US" smtClean="0">
              <a:latin typeface="Arial" pitchFamily="34" charset="0"/>
              <a:cs typeface="Arial" pitchFamily="34" charset="0"/>
            </a:endParaRPr>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CEFD7-F980-41C2-9622-259741F8FB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A20044-6D6A-4A2C-9669-038B8D1DA00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48314A-D14E-48D6-B36D-EDF9CC7064C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0883EE-004B-491B-BB69-35FA280FF30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26CBD8-DA8A-413C-9C2F-447116F796B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120CC-8E25-464D-ACB6-AACB1E4C69C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AAF67A-DD2F-470F-83B1-A775FAA5EFB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3DDE79-381D-45E8-8DE9-0EFAFDC6F18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3D6C9B-AC14-4D46-BD22-BBE0961C6EE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2C44FD-C2F3-4205-8C6C-60BA85E13A9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BCF5D7-134F-4129-81B1-823F4F9FFBF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56490241-2903-4A97-BC42-C8781C072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Ram\Desktop\JPL%20Talk\global%20atmosphere2.mpg" TargetMode="External"/><Relationship Id="rId1" Type="http://schemas.openxmlformats.org/officeDocument/2006/relationships/video" Target="file:///H:\wmwppt\ccm3allmpeg2.mpg"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file:///C:\Users\Ram\Desktop\JPL%20Talk\DOE_UAV_video.wmv" TargetMode="External"/><Relationship Id="rId6" Type="http://schemas.openxmlformats.org/officeDocument/2006/relationships/image" Target="../media/image53.jpeg"/><Relationship Id="rId5" Type="http://schemas.openxmlformats.org/officeDocument/2006/relationships/image" Target="../media/image52.wmf"/><Relationship Id="rId4" Type="http://schemas.openxmlformats.org/officeDocument/2006/relationships/image" Target="../media/image51.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8.bin"/><Relationship Id="rId3" Type="http://schemas.openxmlformats.org/officeDocument/2006/relationships/notesSlide" Target="../notesSlides/notesSlide4.xml"/><Relationship Id="rId7" Type="http://schemas.openxmlformats.org/officeDocument/2006/relationships/image" Target="../media/image60.jpeg"/><Relationship Id="rId12"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9.jpeg"/><Relationship Id="rId11"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2.jpeg"/><Relationship Id="rId4" Type="http://schemas.openxmlformats.org/officeDocument/2006/relationships/oleObject" Target="../embeddings/oleObject6.bin"/><Relationship Id="rId9"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wmf"/><Relationship Id="rId4" Type="http://schemas.openxmlformats.org/officeDocument/2006/relationships/image" Target="../media/image71.jpeg"/><Relationship Id="rId9"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file:///C:\Users\Ram\Desktop\JPL%20Talk\10_01clearing_h264.mpg" TargetMode="Externa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jpeg"/><Relationship Id="rId12" Type="http://schemas.openxmlformats.org/officeDocument/2006/relationships/image" Target="../media/image93.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emf"/><Relationship Id="rId10" Type="http://schemas.openxmlformats.org/officeDocument/2006/relationships/image" Target="../media/image91.jpeg"/><Relationship Id="rId4" Type="http://schemas.openxmlformats.org/officeDocument/2006/relationships/image" Target="../media/image85.emf"/><Relationship Id="rId9" Type="http://schemas.openxmlformats.org/officeDocument/2006/relationships/image" Target="../media/image90.png"/></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6"/>
          <p:cNvSpPr>
            <a:spLocks noGrp="1"/>
          </p:cNvSpPr>
          <p:nvPr>
            <p:ph sz="half" idx="1"/>
          </p:nvPr>
        </p:nvSpPr>
        <p:spPr>
          <a:xfrm>
            <a:off x="0" y="1905000"/>
            <a:ext cx="9144000" cy="3581400"/>
          </a:xfrm>
        </p:spPr>
        <p:txBody>
          <a:bodyPr/>
          <a:lstStyle/>
          <a:p>
            <a:pPr algn="ctr">
              <a:buFontTx/>
              <a:buNone/>
            </a:pPr>
            <a:r>
              <a:rPr lang="en-US" sz="4000" b="1" dirty="0" smtClean="0">
                <a:ea typeface="MS PGothic" pitchFamily="34" charset="-128"/>
                <a:cs typeface="Arial" pitchFamily="34" charset="0"/>
              </a:rPr>
              <a:t>V Ramanathan</a:t>
            </a:r>
          </a:p>
          <a:p>
            <a:pPr algn="ctr">
              <a:buFontTx/>
              <a:buNone/>
            </a:pPr>
            <a:r>
              <a:rPr lang="en-US" sz="4000" b="1" dirty="0" smtClean="0">
                <a:ea typeface="MS PGothic" pitchFamily="34" charset="-128"/>
                <a:cs typeface="Arial" pitchFamily="34" charset="0"/>
              </a:rPr>
              <a:t>July </a:t>
            </a:r>
            <a:r>
              <a:rPr lang="en-US" sz="4000" b="1" dirty="0" smtClean="0">
                <a:ea typeface="MS PGothic" pitchFamily="34" charset="-128"/>
                <a:cs typeface="Arial" pitchFamily="34" charset="0"/>
              </a:rPr>
              <a:t>20, </a:t>
            </a:r>
            <a:r>
              <a:rPr lang="en-US" sz="4000" b="1" dirty="0" smtClean="0">
                <a:ea typeface="MS PGothic" pitchFamily="34" charset="-128"/>
                <a:cs typeface="Arial" pitchFamily="34" charset="0"/>
              </a:rPr>
              <a:t>2010</a:t>
            </a:r>
          </a:p>
          <a:p>
            <a:pPr algn="ctr">
              <a:lnSpc>
                <a:spcPct val="50000"/>
              </a:lnSpc>
              <a:buFontTx/>
              <a:buNone/>
            </a:pPr>
            <a:endParaRPr lang="en-US" sz="4000" b="1" dirty="0" smtClean="0">
              <a:solidFill>
                <a:srgbClr val="000000"/>
              </a:solidFill>
              <a:ea typeface="MS PGothic" pitchFamily="34" charset="-128"/>
              <a:cs typeface="Arial" pitchFamily="34" charset="0"/>
            </a:endParaRPr>
          </a:p>
          <a:p>
            <a:pPr algn="ctr">
              <a:buFontTx/>
              <a:buNone/>
            </a:pPr>
            <a:r>
              <a:rPr lang="en-US" b="1" i="1" dirty="0" smtClean="0">
                <a:ea typeface="MS PGothic" pitchFamily="34" charset="-128"/>
                <a:cs typeface="Arial" pitchFamily="34" charset="0"/>
              </a:rPr>
              <a:t>Jet Propulsion Laboratory</a:t>
            </a:r>
          </a:p>
          <a:p>
            <a:pPr algn="ctr">
              <a:buFontTx/>
              <a:buNone/>
            </a:pPr>
            <a:r>
              <a:rPr lang="en-US" b="1" i="1" dirty="0" smtClean="0">
                <a:ea typeface="MS PGothic" pitchFamily="34" charset="-128"/>
                <a:cs typeface="Arial" pitchFamily="34" charset="0"/>
              </a:rPr>
              <a:t>Pasadena, CA</a:t>
            </a:r>
            <a:endParaRPr lang="en-US" b="1" i="1" dirty="0" smtClean="0">
              <a:ea typeface="MS PGothic" pitchFamily="34" charset="-128"/>
              <a:cs typeface="Arial" pitchFamily="34" charset="0"/>
            </a:endParaRPr>
          </a:p>
          <a:p>
            <a:pPr algn="ctr" eaLnBrk="1" hangingPunct="1">
              <a:buSzPct val="140000"/>
              <a:buFontTx/>
              <a:buNone/>
            </a:pPr>
            <a:endParaRPr lang="en-US" sz="1600" b="1" dirty="0" smtClean="0">
              <a:ea typeface="MS PGothic" pitchFamily="34" charset="-128"/>
              <a:cs typeface="Arial" pitchFamily="34" charset="0"/>
            </a:endParaRPr>
          </a:p>
        </p:txBody>
      </p:sp>
      <p:pic>
        <p:nvPicPr>
          <p:cNvPr id="8195" name="Picture 2" descr="Scripps_globeLogos_3lines_4color.gif"/>
          <p:cNvPicPr preferRelativeResize="0">
            <a:picLocks/>
          </p:cNvPicPr>
          <p:nvPr/>
        </p:nvPicPr>
        <p:blipFill>
          <a:blip r:embed="rId3"/>
          <a:srcRect/>
          <a:stretch>
            <a:fillRect/>
          </a:stretch>
        </p:blipFill>
        <p:spPr bwMode="auto">
          <a:xfrm>
            <a:off x="381000" y="5410200"/>
            <a:ext cx="4800600" cy="1204913"/>
          </a:xfrm>
          <a:prstGeom prst="rect">
            <a:avLst/>
          </a:prstGeom>
          <a:noFill/>
          <a:ln w="9525">
            <a:noFill/>
            <a:miter lim="800000"/>
            <a:headEnd/>
            <a:tailEnd/>
          </a:ln>
        </p:spPr>
      </p:pic>
      <p:sp>
        <p:nvSpPr>
          <p:cNvPr id="8196" name="Rectangle 5"/>
          <p:cNvSpPr>
            <a:spLocks noChangeArrowheads="1"/>
          </p:cNvSpPr>
          <p:nvPr/>
        </p:nvSpPr>
        <p:spPr bwMode="auto">
          <a:xfrm>
            <a:off x="228600" y="457200"/>
            <a:ext cx="8580438" cy="954088"/>
          </a:xfrm>
          <a:prstGeom prst="rect">
            <a:avLst/>
          </a:prstGeom>
          <a:noFill/>
          <a:ln w="9525">
            <a:noFill/>
            <a:miter lim="800000"/>
            <a:headEnd/>
            <a:tailEnd/>
          </a:ln>
        </p:spPr>
        <p:txBody>
          <a:bodyPr wrap="none" anchor="ctr">
            <a:spAutoFit/>
          </a:bodyPr>
          <a:lstStyle/>
          <a:p>
            <a:pPr algn="ctr" eaLnBrk="0" hangingPunct="0"/>
            <a:r>
              <a:rPr lang="en-US" sz="2800">
                <a:latin typeface="TheSansSemiBold-Plain"/>
                <a:ea typeface="Calibri" pitchFamily="34" charset="0"/>
                <a:cs typeface="Times New Roman" pitchFamily="18" charset="0"/>
              </a:rPr>
              <a:t>Strategies for containing climate change below </a:t>
            </a:r>
          </a:p>
          <a:p>
            <a:pPr algn="ctr" eaLnBrk="0" hangingPunct="0"/>
            <a:r>
              <a:rPr lang="en-US" sz="2800">
                <a:latin typeface="TheSansSemiBold-Plain"/>
                <a:ea typeface="Calibri" pitchFamily="34" charset="0"/>
                <a:cs typeface="Times New Roman" pitchFamily="18" charset="0"/>
              </a:rPr>
              <a:t>unmanageable levels:  Beyond Copenhagen</a:t>
            </a:r>
            <a:endParaRPr lang="en-US" sz="2800">
              <a:ea typeface="Calibri" pitchFamily="34"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figurefronNASA"/>
          <p:cNvPicPr>
            <a:picLocks noChangeAspect="1" noChangeArrowheads="1"/>
          </p:cNvPicPr>
          <p:nvPr/>
        </p:nvPicPr>
        <p:blipFill>
          <a:blip r:embed="rId3"/>
          <a:srcRect l="6741" t="12306"/>
          <a:stretch>
            <a:fillRect/>
          </a:stretch>
        </p:blipFill>
        <p:spPr bwMode="auto">
          <a:xfrm>
            <a:off x="838200" y="457200"/>
            <a:ext cx="4724400" cy="4049713"/>
          </a:xfrm>
          <a:prstGeom prst="rect">
            <a:avLst/>
          </a:prstGeom>
          <a:noFill/>
          <a:ln w="9525">
            <a:noFill/>
            <a:miter lim="800000"/>
            <a:headEnd/>
            <a:tailEnd/>
          </a:ln>
        </p:spPr>
      </p:pic>
      <p:sp>
        <p:nvSpPr>
          <p:cNvPr id="2054" name="Text Box 4"/>
          <p:cNvSpPr txBox="1">
            <a:spLocks noChangeArrowheads="1"/>
          </p:cNvSpPr>
          <p:nvPr/>
        </p:nvSpPr>
        <p:spPr bwMode="auto">
          <a:xfrm>
            <a:off x="3124200" y="3962400"/>
            <a:ext cx="892175" cy="641350"/>
          </a:xfrm>
          <a:prstGeom prst="rect">
            <a:avLst/>
          </a:prstGeom>
          <a:noFill/>
          <a:ln w="9525">
            <a:noFill/>
            <a:miter lim="800000"/>
            <a:headEnd/>
            <a:tailEnd/>
          </a:ln>
        </p:spPr>
        <p:txBody>
          <a:bodyPr wrap="none">
            <a:spAutoFit/>
          </a:bodyPr>
          <a:lstStyle/>
          <a:p>
            <a:r>
              <a:rPr lang="en-US" sz="3600" b="0">
                <a:solidFill>
                  <a:schemeClr val="bg1"/>
                </a:solidFill>
                <a:latin typeface="Symbol" pitchFamily="18" charset="2"/>
              </a:rPr>
              <a:t>sT</a:t>
            </a:r>
            <a:r>
              <a:rPr lang="en-US" sz="3600" b="0" baseline="30000">
                <a:solidFill>
                  <a:schemeClr val="bg1"/>
                </a:solidFill>
                <a:latin typeface="Symbol" pitchFamily="18" charset="2"/>
              </a:rPr>
              <a:t>4</a:t>
            </a:r>
          </a:p>
        </p:txBody>
      </p:sp>
      <p:sp>
        <p:nvSpPr>
          <p:cNvPr id="2055" name="AutoShape 5"/>
          <p:cNvSpPr>
            <a:spLocks noChangeArrowheads="1"/>
          </p:cNvSpPr>
          <p:nvPr/>
        </p:nvSpPr>
        <p:spPr bwMode="auto">
          <a:xfrm rot="-411826">
            <a:off x="1752600" y="1066800"/>
            <a:ext cx="2206625" cy="3997325"/>
          </a:xfrm>
          <a:prstGeom prst="curvedRightArrow">
            <a:avLst>
              <a:gd name="adj1" fmla="val 36230"/>
              <a:gd name="adj2" fmla="val 72460"/>
              <a:gd name="adj3" fmla="val 33333"/>
            </a:avLst>
          </a:prstGeom>
          <a:solidFill>
            <a:schemeClr val="accent1"/>
          </a:solidFill>
          <a:ln w="9525">
            <a:solidFill>
              <a:schemeClr val="tx1"/>
            </a:solidFill>
            <a:miter lim="800000"/>
            <a:headEnd/>
            <a:tailEnd/>
          </a:ln>
        </p:spPr>
        <p:txBody>
          <a:bodyPr wrap="none" anchor="ctr"/>
          <a:lstStyle/>
          <a:p>
            <a:pPr algn="ctr"/>
            <a:endParaRPr lang="en-US" b="0"/>
          </a:p>
        </p:txBody>
      </p:sp>
      <p:sp>
        <p:nvSpPr>
          <p:cNvPr id="2056" name="Text Box 6"/>
          <p:cNvSpPr txBox="1">
            <a:spLocks noChangeArrowheads="1"/>
          </p:cNvSpPr>
          <p:nvPr/>
        </p:nvSpPr>
        <p:spPr bwMode="auto">
          <a:xfrm>
            <a:off x="2209800" y="1524000"/>
            <a:ext cx="838200"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G</a:t>
            </a:r>
          </a:p>
        </p:txBody>
      </p:sp>
      <p:sp>
        <p:nvSpPr>
          <p:cNvPr id="2057" name="Line 7"/>
          <p:cNvSpPr>
            <a:spLocks noChangeShapeType="1"/>
          </p:cNvSpPr>
          <p:nvPr/>
        </p:nvSpPr>
        <p:spPr bwMode="auto">
          <a:xfrm flipH="1">
            <a:off x="1676400" y="5334000"/>
            <a:ext cx="762000" cy="533400"/>
          </a:xfrm>
          <a:prstGeom prst="line">
            <a:avLst/>
          </a:prstGeom>
          <a:noFill/>
          <a:ln w="76200">
            <a:solidFill>
              <a:schemeClr val="bg1"/>
            </a:solidFill>
            <a:round/>
            <a:headEnd/>
            <a:tailEnd type="triangle" w="med" len="med"/>
          </a:ln>
        </p:spPr>
        <p:txBody>
          <a:bodyPr/>
          <a:lstStyle/>
          <a:p>
            <a:endParaRPr lang="en-US"/>
          </a:p>
        </p:txBody>
      </p:sp>
      <p:sp>
        <p:nvSpPr>
          <p:cNvPr id="2058" name="Rectangle 10"/>
          <p:cNvSpPr>
            <a:spLocks noChangeArrowheads="1"/>
          </p:cNvSpPr>
          <p:nvPr/>
        </p:nvSpPr>
        <p:spPr bwMode="auto">
          <a:xfrm>
            <a:off x="4648200" y="990600"/>
            <a:ext cx="666750" cy="457200"/>
          </a:xfrm>
          <a:prstGeom prst="rect">
            <a:avLst/>
          </a:prstGeom>
          <a:noFill/>
          <a:ln w="9525">
            <a:noFill/>
            <a:miter lim="800000"/>
            <a:headEnd/>
            <a:tailEnd/>
          </a:ln>
        </p:spPr>
        <p:txBody>
          <a:bodyPr wrap="none">
            <a:spAutoFit/>
          </a:bodyPr>
          <a:lstStyle/>
          <a:p>
            <a:r>
              <a:rPr lang="en-US" sz="2400" b="0">
                <a:solidFill>
                  <a:schemeClr val="bg1"/>
                </a:solidFill>
                <a:latin typeface="Symbol" pitchFamily="18" charset="2"/>
              </a:rPr>
              <a:t>s</a:t>
            </a:r>
            <a:r>
              <a:rPr lang="en-US" sz="2400" b="0">
                <a:solidFill>
                  <a:schemeClr val="bg1"/>
                </a:solidFill>
              </a:rPr>
              <a:t>T</a:t>
            </a:r>
            <a:r>
              <a:rPr lang="en-US" sz="2400" b="0" baseline="30000">
                <a:solidFill>
                  <a:schemeClr val="bg1"/>
                </a:solidFill>
              </a:rPr>
              <a:t>4</a:t>
            </a:r>
          </a:p>
        </p:txBody>
      </p:sp>
      <p:sp>
        <p:nvSpPr>
          <p:cNvPr id="2059" name="Text Box 14"/>
          <p:cNvSpPr txBox="1">
            <a:spLocks noChangeArrowheads="1"/>
          </p:cNvSpPr>
          <p:nvPr/>
        </p:nvSpPr>
        <p:spPr bwMode="auto">
          <a:xfrm>
            <a:off x="5851525" y="4303713"/>
            <a:ext cx="184150" cy="366712"/>
          </a:xfrm>
          <a:prstGeom prst="rect">
            <a:avLst/>
          </a:prstGeom>
          <a:noFill/>
          <a:ln w="9525">
            <a:noFill/>
            <a:miter lim="800000"/>
            <a:headEnd/>
            <a:tailEnd/>
          </a:ln>
        </p:spPr>
        <p:txBody>
          <a:bodyPr wrap="none">
            <a:spAutoFit/>
          </a:bodyPr>
          <a:lstStyle/>
          <a:p>
            <a:endParaRPr lang="en-US"/>
          </a:p>
        </p:txBody>
      </p:sp>
      <p:sp>
        <p:nvSpPr>
          <p:cNvPr id="2060" name="AutoShape 16"/>
          <p:cNvSpPr>
            <a:spLocks noChangeArrowheads="1"/>
          </p:cNvSpPr>
          <p:nvPr/>
        </p:nvSpPr>
        <p:spPr bwMode="auto">
          <a:xfrm>
            <a:off x="5715000" y="838200"/>
            <a:ext cx="2438400" cy="4191000"/>
          </a:xfrm>
          <a:prstGeom prst="curvedLeftArrow">
            <a:avLst>
              <a:gd name="adj1" fmla="val 34375"/>
              <a:gd name="adj2" fmla="val 6875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2061" name="Line 17"/>
          <p:cNvSpPr>
            <a:spLocks noChangeShapeType="1"/>
          </p:cNvSpPr>
          <p:nvPr/>
        </p:nvSpPr>
        <p:spPr bwMode="auto">
          <a:xfrm flipV="1">
            <a:off x="4724400" y="2667000"/>
            <a:ext cx="838200" cy="304800"/>
          </a:xfrm>
          <a:prstGeom prst="line">
            <a:avLst/>
          </a:prstGeom>
          <a:noFill/>
          <a:ln w="76200">
            <a:solidFill>
              <a:schemeClr val="bg1"/>
            </a:solidFill>
            <a:round/>
            <a:headEnd/>
            <a:tailEnd type="triangle" w="med" len="med"/>
          </a:ln>
        </p:spPr>
        <p:txBody>
          <a:bodyPr/>
          <a:lstStyle/>
          <a:p>
            <a:endParaRPr lang="en-US"/>
          </a:p>
        </p:txBody>
      </p:sp>
      <p:sp>
        <p:nvSpPr>
          <p:cNvPr id="2062" name="Text Box 18"/>
          <p:cNvSpPr txBox="1">
            <a:spLocks noChangeArrowheads="1"/>
          </p:cNvSpPr>
          <p:nvPr/>
        </p:nvSpPr>
        <p:spPr bwMode="auto">
          <a:xfrm>
            <a:off x="5334000" y="2209800"/>
            <a:ext cx="184150" cy="366713"/>
          </a:xfrm>
          <a:prstGeom prst="rect">
            <a:avLst/>
          </a:prstGeom>
          <a:noFill/>
          <a:ln w="9525">
            <a:noFill/>
            <a:miter lim="800000"/>
            <a:headEnd/>
            <a:tailEnd/>
          </a:ln>
        </p:spPr>
        <p:txBody>
          <a:bodyPr wrap="none">
            <a:spAutoFit/>
          </a:bodyPr>
          <a:lstStyle/>
          <a:p>
            <a:endParaRPr lang="en-US"/>
          </a:p>
        </p:txBody>
      </p:sp>
      <p:graphicFrame>
        <p:nvGraphicFramePr>
          <p:cNvPr id="2050" name="Object 2"/>
          <p:cNvGraphicFramePr>
            <a:graphicFrameLocks noChangeAspect="1"/>
          </p:cNvGraphicFramePr>
          <p:nvPr/>
        </p:nvGraphicFramePr>
        <p:xfrm>
          <a:off x="5562600" y="2209800"/>
          <a:ext cx="2362200" cy="495300"/>
        </p:xfrm>
        <a:graphic>
          <a:graphicData uri="http://schemas.openxmlformats.org/presentationml/2006/ole">
            <p:oleObj spid="_x0000_s2050" name="Equation" r:id="rId4" imgW="2361960" imgH="495000" progId="Equation.3">
              <p:embed/>
            </p:oleObj>
          </a:graphicData>
        </a:graphic>
      </p:graphicFrame>
      <p:sp>
        <p:nvSpPr>
          <p:cNvPr id="2063" name="Text Box 20"/>
          <p:cNvSpPr txBox="1">
            <a:spLocks noChangeArrowheads="1"/>
          </p:cNvSpPr>
          <p:nvPr/>
        </p:nvSpPr>
        <p:spPr bwMode="auto">
          <a:xfrm>
            <a:off x="3870325" y="5141913"/>
            <a:ext cx="184150" cy="366712"/>
          </a:xfrm>
          <a:prstGeom prst="rect">
            <a:avLst/>
          </a:prstGeom>
          <a:noFill/>
          <a:ln w="9525">
            <a:noFill/>
            <a:miter lim="800000"/>
            <a:headEnd/>
            <a:tailEnd/>
          </a:ln>
        </p:spPr>
        <p:txBody>
          <a:bodyPr wrap="none">
            <a:spAutoFit/>
          </a:bodyPr>
          <a:lstStyle/>
          <a:p>
            <a:endParaRPr lang="en-US"/>
          </a:p>
        </p:txBody>
      </p:sp>
      <p:graphicFrame>
        <p:nvGraphicFramePr>
          <p:cNvPr id="2051" name="Object 3"/>
          <p:cNvGraphicFramePr>
            <a:graphicFrameLocks noChangeAspect="1"/>
          </p:cNvGraphicFramePr>
          <p:nvPr/>
        </p:nvGraphicFramePr>
        <p:xfrm>
          <a:off x="1143000" y="4876800"/>
          <a:ext cx="3009900" cy="990600"/>
        </p:xfrm>
        <a:graphic>
          <a:graphicData uri="http://schemas.openxmlformats.org/presentationml/2006/ole">
            <p:oleObj spid="_x0000_s2051" name="Equation" r:id="rId5" imgW="3009600" imgH="990360" progId="Equation.3">
              <p:embed/>
            </p:oleObj>
          </a:graphicData>
        </a:graphic>
      </p:graphicFrame>
      <p:sp>
        <p:nvSpPr>
          <p:cNvPr id="2064" name="Line 22"/>
          <p:cNvSpPr>
            <a:spLocks noChangeShapeType="1"/>
          </p:cNvSpPr>
          <p:nvPr/>
        </p:nvSpPr>
        <p:spPr bwMode="auto">
          <a:xfrm flipV="1">
            <a:off x="7772400" y="1676400"/>
            <a:ext cx="609600" cy="228600"/>
          </a:xfrm>
          <a:prstGeom prst="line">
            <a:avLst/>
          </a:prstGeom>
          <a:noFill/>
          <a:ln w="76200">
            <a:solidFill>
              <a:schemeClr val="tx1"/>
            </a:solidFill>
            <a:round/>
            <a:headEnd/>
            <a:tailEnd type="triangle" w="med" len="med"/>
          </a:ln>
        </p:spPr>
        <p:txBody>
          <a:bodyPr/>
          <a:lstStyle/>
          <a:p>
            <a:endParaRPr lang="en-US"/>
          </a:p>
        </p:txBody>
      </p:sp>
      <p:sp>
        <p:nvSpPr>
          <p:cNvPr id="2065" name="Text Box 23"/>
          <p:cNvSpPr txBox="1">
            <a:spLocks noChangeArrowheads="1"/>
          </p:cNvSpPr>
          <p:nvPr/>
        </p:nvSpPr>
        <p:spPr bwMode="auto">
          <a:xfrm>
            <a:off x="8229600" y="1143000"/>
            <a:ext cx="747713" cy="579438"/>
          </a:xfrm>
          <a:prstGeom prst="rect">
            <a:avLst/>
          </a:prstGeom>
          <a:noFill/>
          <a:ln w="9525">
            <a:noFill/>
            <a:miter lim="800000"/>
            <a:headEnd/>
            <a:tailEnd/>
          </a:ln>
        </p:spPr>
        <p:txBody>
          <a:bodyPr wrap="none">
            <a:spAutoFit/>
          </a:bodyPr>
          <a:lstStyle/>
          <a:p>
            <a:r>
              <a:rPr lang="en-US" sz="3200"/>
              <a:t>1.9</a:t>
            </a:r>
          </a:p>
        </p:txBody>
      </p:sp>
      <p:graphicFrame>
        <p:nvGraphicFramePr>
          <p:cNvPr id="2052" name="Object 4"/>
          <p:cNvGraphicFramePr>
            <a:graphicFrameLocks noChangeAspect="1"/>
          </p:cNvGraphicFramePr>
          <p:nvPr/>
        </p:nvGraphicFramePr>
        <p:xfrm>
          <a:off x="5105400" y="4953000"/>
          <a:ext cx="2959100" cy="863600"/>
        </p:xfrm>
        <a:graphic>
          <a:graphicData uri="http://schemas.openxmlformats.org/presentationml/2006/ole">
            <p:oleObj spid="_x0000_s2052" name="Equation" r:id="rId6" imgW="2958840" imgH="863280" progId="Equation.3">
              <p:embed/>
            </p:oleObj>
          </a:graphicData>
        </a:graphic>
      </p:graphicFrame>
      <p:sp>
        <p:nvSpPr>
          <p:cNvPr id="2066" name="Line 28"/>
          <p:cNvSpPr>
            <a:spLocks noChangeShapeType="1"/>
          </p:cNvSpPr>
          <p:nvPr/>
        </p:nvSpPr>
        <p:spPr bwMode="auto">
          <a:xfrm flipV="1">
            <a:off x="1066800" y="3886200"/>
            <a:ext cx="914400" cy="457200"/>
          </a:xfrm>
          <a:prstGeom prst="line">
            <a:avLst/>
          </a:prstGeom>
          <a:noFill/>
          <a:ln w="76200" cmpd="tri">
            <a:solidFill>
              <a:srgbClr val="FF0000"/>
            </a:solidFill>
            <a:round/>
            <a:headEnd/>
            <a:tailEnd type="triangle" w="med" len="med"/>
          </a:ln>
        </p:spPr>
        <p:txBody>
          <a:bodyPr/>
          <a:lstStyle/>
          <a:p>
            <a:endParaRPr lang="en-US"/>
          </a:p>
        </p:txBody>
      </p:sp>
      <p:sp>
        <p:nvSpPr>
          <p:cNvPr id="2067" name="Text Box 29"/>
          <p:cNvSpPr txBox="1">
            <a:spLocks noChangeArrowheads="1"/>
          </p:cNvSpPr>
          <p:nvPr/>
        </p:nvSpPr>
        <p:spPr bwMode="auto">
          <a:xfrm>
            <a:off x="1905000" y="3581400"/>
            <a:ext cx="1177925" cy="457200"/>
          </a:xfrm>
          <a:prstGeom prst="rect">
            <a:avLst/>
          </a:prstGeom>
          <a:noFill/>
          <a:ln w="9525">
            <a:noFill/>
            <a:miter lim="800000"/>
            <a:headEnd/>
            <a:tailEnd/>
          </a:ln>
        </p:spPr>
        <p:txBody>
          <a:bodyPr wrap="none">
            <a:spAutoFit/>
          </a:bodyPr>
          <a:lstStyle/>
          <a:p>
            <a:r>
              <a:rPr lang="en-US" sz="2400">
                <a:solidFill>
                  <a:srgbClr val="FF0000"/>
                </a:solidFill>
              </a:rPr>
              <a:t>3 Wm</a:t>
            </a:r>
            <a:r>
              <a:rPr lang="en-US" sz="2400" baseline="30000">
                <a:solidFill>
                  <a:srgbClr val="FF0000"/>
                </a:solidFill>
              </a:rPr>
              <a:t>-2</a:t>
            </a:r>
          </a:p>
        </p:txBody>
      </p:sp>
      <p:sp>
        <p:nvSpPr>
          <p:cNvPr id="2068" name="Text Box 30"/>
          <p:cNvSpPr txBox="1">
            <a:spLocks noChangeArrowheads="1"/>
          </p:cNvSpPr>
          <p:nvPr/>
        </p:nvSpPr>
        <p:spPr bwMode="auto">
          <a:xfrm>
            <a:off x="685800" y="6019800"/>
            <a:ext cx="8121650" cy="641350"/>
          </a:xfrm>
          <a:prstGeom prst="rect">
            <a:avLst/>
          </a:prstGeom>
          <a:solidFill>
            <a:schemeClr val="accent2"/>
          </a:solidFill>
          <a:ln w="9525">
            <a:noFill/>
            <a:miter lim="800000"/>
            <a:headEnd/>
            <a:tailEnd/>
          </a:ln>
        </p:spPr>
        <p:txBody>
          <a:bodyPr wrap="none">
            <a:spAutoFit/>
          </a:bodyPr>
          <a:lstStyle/>
          <a:p>
            <a:r>
              <a:rPr lang="en-US" i="1">
                <a:solidFill>
                  <a:schemeClr val="bg1"/>
                </a:solidFill>
              </a:rPr>
              <a:t>The planet gives off 1.9 Wm</a:t>
            </a:r>
            <a:r>
              <a:rPr lang="en-US" i="1" baseline="30000">
                <a:solidFill>
                  <a:schemeClr val="bg1"/>
                </a:solidFill>
              </a:rPr>
              <a:t>-2</a:t>
            </a:r>
            <a:r>
              <a:rPr lang="en-US" i="1">
                <a:solidFill>
                  <a:schemeClr val="bg1"/>
                </a:solidFill>
              </a:rPr>
              <a:t> per degree C increase in Temperature</a:t>
            </a:r>
          </a:p>
          <a:p>
            <a:r>
              <a:rPr lang="en-US" i="1">
                <a:solidFill>
                  <a:schemeClr val="bg1"/>
                </a:solidFill>
              </a:rPr>
              <a:t>					Inamdar and Ramanathan 1998</a:t>
            </a:r>
          </a:p>
        </p:txBody>
      </p:sp>
      <p:sp>
        <p:nvSpPr>
          <p:cNvPr id="2069" name="Text Box 31"/>
          <p:cNvSpPr txBox="1">
            <a:spLocks noChangeArrowheads="1"/>
          </p:cNvSpPr>
          <p:nvPr/>
        </p:nvSpPr>
        <p:spPr bwMode="auto">
          <a:xfrm>
            <a:off x="5927725" y="39688"/>
            <a:ext cx="2103438" cy="457200"/>
          </a:xfrm>
          <a:prstGeom prst="rect">
            <a:avLst/>
          </a:prstGeom>
          <a:solidFill>
            <a:schemeClr val="tx1"/>
          </a:solidFill>
          <a:ln w="9525">
            <a:noFill/>
            <a:miter lim="800000"/>
            <a:headEnd/>
            <a:tailEnd/>
          </a:ln>
        </p:spPr>
        <p:txBody>
          <a:bodyPr wrap="none">
            <a:spAutoFit/>
          </a:bodyPr>
          <a:lstStyle/>
          <a:p>
            <a:r>
              <a:rPr lang="en-US" sz="2400" i="1">
                <a:solidFill>
                  <a:srgbClr val="FFFF00"/>
                </a:solidFill>
              </a:rPr>
              <a:t>Unit: Wm</a:t>
            </a:r>
            <a:r>
              <a:rPr lang="en-US" sz="2400" i="1" baseline="30000">
                <a:solidFill>
                  <a:srgbClr val="FFFF00"/>
                </a:solidFill>
              </a:rPr>
              <a:t>-2</a:t>
            </a:r>
            <a:r>
              <a:rPr lang="en-US" sz="2400" i="1">
                <a:solidFill>
                  <a:srgbClr val="FFFF00"/>
                </a:solidFill>
              </a:rPr>
              <a:t>K</a:t>
            </a:r>
            <a:r>
              <a:rPr lang="en-US" sz="2400" i="1" baseline="30000">
                <a:solidFill>
                  <a:srgbClr val="FFFF00"/>
                </a:solidFill>
              </a:rPr>
              <a:t>-1</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271463" y="914400"/>
            <a:ext cx="8872537" cy="1570038"/>
          </a:xfrm>
          <a:prstGeom prst="rect">
            <a:avLst/>
          </a:prstGeom>
          <a:noFill/>
          <a:ln w="9525">
            <a:noFill/>
            <a:miter lim="800000"/>
            <a:headEnd/>
            <a:tailEnd/>
          </a:ln>
        </p:spPr>
        <p:txBody>
          <a:bodyPr wrap="none">
            <a:spAutoFit/>
          </a:bodyPr>
          <a:lstStyle/>
          <a:p>
            <a:r>
              <a:rPr lang="en-US" sz="2400" i="1">
                <a:latin typeface="Calibri" pitchFamily="34" charset="0"/>
              </a:rPr>
              <a:t>IPCC-AR4 (2007) Concludes:</a:t>
            </a:r>
          </a:p>
          <a:p>
            <a:endParaRPr lang="en-US" sz="2400" i="1">
              <a:latin typeface="Calibri" pitchFamily="34" charset="0"/>
            </a:endParaRPr>
          </a:p>
          <a:p>
            <a:r>
              <a:rPr lang="en-US" sz="2400" i="1">
                <a:latin typeface="Calibri" pitchFamily="34" charset="0"/>
              </a:rPr>
              <a:t>For a CO</a:t>
            </a:r>
            <a:r>
              <a:rPr lang="en-US" sz="2400" i="1" baseline="-25000">
                <a:latin typeface="Calibri" pitchFamily="34" charset="0"/>
              </a:rPr>
              <a:t>2</a:t>
            </a:r>
            <a:r>
              <a:rPr lang="en-US" sz="2400" i="1">
                <a:latin typeface="Calibri" pitchFamily="34" charset="0"/>
              </a:rPr>
              <a:t> doubling, the most likely climate sensitivity is 3 C warming</a:t>
            </a:r>
          </a:p>
          <a:p>
            <a:r>
              <a:rPr lang="en-US" sz="2400" i="1">
                <a:latin typeface="Calibri" pitchFamily="34" charset="0"/>
              </a:rPr>
              <a:t>   with a  90% confidence interval of  2 to 4.5</a:t>
            </a:r>
            <a:r>
              <a:rPr lang="en-US" sz="2400" i="1" baseline="30000">
                <a:latin typeface="Calibri" pitchFamily="34" charset="0"/>
              </a:rPr>
              <a:t>0</a:t>
            </a:r>
            <a:r>
              <a:rPr lang="en-US" sz="2400" i="1">
                <a:latin typeface="Calibri" pitchFamily="34" charset="0"/>
              </a:rPr>
              <a:t>C</a:t>
            </a:r>
          </a:p>
        </p:txBody>
      </p:sp>
      <p:sp>
        <p:nvSpPr>
          <p:cNvPr id="3" name="TextBox 2"/>
          <p:cNvSpPr txBox="1"/>
          <p:nvPr/>
        </p:nvSpPr>
        <p:spPr>
          <a:xfrm>
            <a:off x="457200" y="3352800"/>
            <a:ext cx="8030275" cy="2677656"/>
          </a:xfrm>
          <a:prstGeom prst="rect">
            <a:avLst/>
          </a:prstGeom>
          <a:noFill/>
          <a:ln w="38100">
            <a:solidFill>
              <a:srgbClr val="FF0000"/>
            </a:solidFill>
          </a:ln>
          <a:effectLst>
            <a:glow rad="228600">
              <a:schemeClr val="accent4">
                <a:satMod val="175000"/>
                <a:alpha val="40000"/>
              </a:schemeClr>
            </a:glow>
          </a:effectLst>
        </p:spPr>
        <p:txBody>
          <a:bodyPr wrap="none">
            <a:spAutoFit/>
          </a:bodyPr>
          <a:lstStyle/>
          <a:p>
            <a:pPr>
              <a:defRPr/>
            </a:pPr>
            <a:r>
              <a:rPr lang="en-US" sz="2400" dirty="0">
                <a:latin typeface="Calibri" pitchFamily="34" charset="0"/>
              </a:rPr>
              <a:t>For doubling of CO</a:t>
            </a:r>
            <a:r>
              <a:rPr lang="en-US" sz="2400" baseline="-25000" dirty="0">
                <a:latin typeface="Calibri" pitchFamily="34" charset="0"/>
              </a:rPr>
              <a:t>2</a:t>
            </a:r>
            <a:r>
              <a:rPr lang="en-US" sz="2400" dirty="0">
                <a:latin typeface="Calibri" pitchFamily="34" charset="0"/>
              </a:rPr>
              <a:t>, TOA forcing is : 3.7 Wm</a:t>
            </a:r>
            <a:r>
              <a:rPr lang="en-US" sz="2400" baseline="30000" dirty="0">
                <a:latin typeface="Calibri" pitchFamily="34" charset="0"/>
              </a:rPr>
              <a:t>-2</a:t>
            </a:r>
          </a:p>
          <a:p>
            <a:pPr>
              <a:defRPr/>
            </a:pPr>
            <a:endParaRPr lang="en-US" sz="2400" dirty="0">
              <a:latin typeface="Calibri" pitchFamily="34" charset="0"/>
            </a:endParaRPr>
          </a:p>
          <a:p>
            <a:pPr>
              <a:defRPr/>
            </a:pPr>
            <a:r>
              <a:rPr lang="en-US" sz="2400" dirty="0">
                <a:latin typeface="Calibri" pitchFamily="34" charset="0"/>
              </a:rPr>
              <a:t>So it takes about 1.25 Wm</a:t>
            </a:r>
            <a:r>
              <a:rPr lang="en-US" sz="2400" baseline="30000" dirty="0">
                <a:latin typeface="Calibri" pitchFamily="34" charset="0"/>
              </a:rPr>
              <a:t>-2</a:t>
            </a:r>
            <a:r>
              <a:rPr lang="en-US" sz="2400" dirty="0">
                <a:latin typeface="Calibri" pitchFamily="34" charset="0"/>
              </a:rPr>
              <a:t> (3.7/3) to warm the planet by 1</a:t>
            </a:r>
            <a:r>
              <a:rPr lang="en-US" sz="2400" baseline="30000" dirty="0">
                <a:latin typeface="Calibri" pitchFamily="34" charset="0"/>
              </a:rPr>
              <a:t>0</a:t>
            </a:r>
            <a:r>
              <a:rPr lang="en-US" sz="2400" dirty="0">
                <a:latin typeface="Calibri" pitchFamily="34" charset="0"/>
              </a:rPr>
              <a:t>C</a:t>
            </a:r>
          </a:p>
          <a:p>
            <a:pPr>
              <a:defRPr/>
            </a:pPr>
            <a:endParaRPr lang="en-US" sz="2400" dirty="0">
              <a:latin typeface="Calibri" pitchFamily="34" charset="0"/>
            </a:endParaRPr>
          </a:p>
          <a:p>
            <a:pPr>
              <a:defRPr/>
            </a:pPr>
            <a:r>
              <a:rPr lang="en-US" sz="2400" dirty="0">
                <a:latin typeface="Calibri" pitchFamily="34" charset="0"/>
              </a:rPr>
              <a:t>The GHGs so far have added 3 Wm</a:t>
            </a:r>
            <a:r>
              <a:rPr lang="en-US" sz="2400" baseline="30000" dirty="0">
                <a:latin typeface="Calibri" pitchFamily="34" charset="0"/>
              </a:rPr>
              <a:t>-2</a:t>
            </a:r>
            <a:r>
              <a:rPr lang="en-US" sz="2400" dirty="0">
                <a:latin typeface="Calibri" pitchFamily="34" charset="0"/>
              </a:rPr>
              <a:t> forcing</a:t>
            </a:r>
          </a:p>
          <a:p>
            <a:pPr>
              <a:defRPr/>
            </a:pPr>
            <a:endParaRPr lang="en-US" sz="2400" dirty="0">
              <a:latin typeface="Calibri" pitchFamily="34" charset="0"/>
            </a:endParaRPr>
          </a:p>
          <a:p>
            <a:pPr>
              <a:defRPr/>
            </a:pPr>
            <a:r>
              <a:rPr lang="en-US" sz="2400" dirty="0">
                <a:latin typeface="Calibri" pitchFamily="34" charset="0"/>
              </a:rPr>
              <a:t>The committed (or the inevitable) warming is 2.4</a:t>
            </a:r>
            <a:r>
              <a:rPr lang="en-US" sz="2400" baseline="30000" dirty="0">
                <a:latin typeface="Calibri" pitchFamily="34" charset="0"/>
              </a:rPr>
              <a:t>0</a:t>
            </a:r>
            <a:r>
              <a:rPr lang="en-US" sz="2400" dirty="0">
                <a:latin typeface="Calibri" pitchFamily="34" charset="0"/>
              </a:rPr>
              <a:t>C</a:t>
            </a:r>
          </a:p>
        </p:txBody>
      </p:sp>
      <p:sp>
        <p:nvSpPr>
          <p:cNvPr id="16390" name="TextBox 3"/>
          <p:cNvSpPr txBox="1">
            <a:spLocks noChangeArrowheads="1"/>
          </p:cNvSpPr>
          <p:nvPr/>
        </p:nvSpPr>
        <p:spPr bwMode="auto">
          <a:xfrm>
            <a:off x="5715000" y="304800"/>
            <a:ext cx="3300413" cy="369888"/>
          </a:xfrm>
          <a:prstGeom prst="rect">
            <a:avLst/>
          </a:prstGeom>
          <a:noFill/>
          <a:ln w="9525">
            <a:noFill/>
            <a:miter lim="800000"/>
            <a:headEnd/>
            <a:tailEnd/>
          </a:ln>
        </p:spPr>
        <p:txBody>
          <a:bodyPr wrap="none">
            <a:spAutoFit/>
          </a:bodyPr>
          <a:lstStyle/>
          <a:p>
            <a:r>
              <a:rPr lang="en-US" i="1"/>
              <a:t>Ramanathan and Feng, 2008</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762000" y="762000"/>
            <a:ext cx="7924800" cy="6096000"/>
          </a:xfrm>
          <a:prstGeom prst="rect">
            <a:avLst/>
          </a:prstGeom>
          <a:solidFill>
            <a:srgbClr val="FF3300"/>
          </a:solidFill>
          <a:ln w="28575">
            <a:solidFill>
              <a:srgbClr val="000000"/>
            </a:solidFill>
            <a:miter lim="800000"/>
            <a:headEnd/>
            <a:tailEnd/>
          </a:ln>
        </p:spPr>
      </p:pic>
      <p:pic>
        <p:nvPicPr>
          <p:cNvPr id="17411" name="Picture 3"/>
          <p:cNvPicPr>
            <a:picLocks noChangeAspect="1" noChangeArrowheads="1"/>
          </p:cNvPicPr>
          <p:nvPr/>
        </p:nvPicPr>
        <p:blipFill>
          <a:blip r:embed="rId3"/>
          <a:srcRect/>
          <a:stretch>
            <a:fillRect/>
          </a:stretch>
        </p:blipFill>
        <p:spPr bwMode="auto">
          <a:xfrm>
            <a:off x="1524000" y="381000"/>
            <a:ext cx="6588125" cy="501650"/>
          </a:xfrm>
          <a:prstGeom prst="rect">
            <a:avLst/>
          </a:prstGeom>
          <a:noFill/>
          <a:ln w="9525">
            <a:noFill/>
            <a:miter lim="800000"/>
            <a:headEnd/>
            <a:tailEnd/>
          </a:ln>
        </p:spPr>
      </p:pic>
      <p:sp>
        <p:nvSpPr>
          <p:cNvPr id="17412" name="Line 4"/>
          <p:cNvSpPr>
            <a:spLocks noChangeShapeType="1"/>
          </p:cNvSpPr>
          <p:nvPr/>
        </p:nvSpPr>
        <p:spPr bwMode="auto">
          <a:xfrm flipV="1">
            <a:off x="1295400" y="6324600"/>
            <a:ext cx="4267200" cy="0"/>
          </a:xfrm>
          <a:prstGeom prst="line">
            <a:avLst/>
          </a:prstGeom>
          <a:noFill/>
          <a:ln w="28575">
            <a:solidFill>
              <a:srgbClr val="FF3300"/>
            </a:solidFill>
            <a:round/>
            <a:headEnd/>
            <a:tailEnd/>
          </a:ln>
        </p:spPr>
        <p:txBody>
          <a:bodyPr/>
          <a:lstStyle/>
          <a:p>
            <a:endParaRPr lang="en-US"/>
          </a:p>
        </p:txBody>
      </p:sp>
      <p:sp>
        <p:nvSpPr>
          <p:cNvPr id="17413" name="Line 5"/>
          <p:cNvSpPr>
            <a:spLocks noChangeShapeType="1"/>
          </p:cNvSpPr>
          <p:nvPr/>
        </p:nvSpPr>
        <p:spPr bwMode="auto">
          <a:xfrm>
            <a:off x="1219200" y="4114800"/>
            <a:ext cx="3657600" cy="0"/>
          </a:xfrm>
          <a:prstGeom prst="line">
            <a:avLst/>
          </a:prstGeom>
          <a:noFill/>
          <a:ln w="28575">
            <a:solidFill>
              <a:srgbClr val="FF3300"/>
            </a:solidFill>
            <a:round/>
            <a:headEnd/>
            <a:tailEnd/>
          </a:ln>
        </p:spPr>
        <p:txBody>
          <a:bodyPr/>
          <a:lstStyle/>
          <a:p>
            <a:endParaRPr lang="en-US"/>
          </a:p>
        </p:txBody>
      </p:sp>
      <p:sp>
        <p:nvSpPr>
          <p:cNvPr id="17414" name="Line 6"/>
          <p:cNvSpPr>
            <a:spLocks noChangeShapeType="1"/>
          </p:cNvSpPr>
          <p:nvPr/>
        </p:nvSpPr>
        <p:spPr bwMode="auto">
          <a:xfrm>
            <a:off x="1219200" y="3581400"/>
            <a:ext cx="3733800" cy="0"/>
          </a:xfrm>
          <a:prstGeom prst="line">
            <a:avLst/>
          </a:prstGeom>
          <a:noFill/>
          <a:ln w="28575">
            <a:solidFill>
              <a:srgbClr val="FF3300"/>
            </a:solidFill>
            <a:round/>
            <a:headEnd/>
            <a:tailEnd/>
          </a:ln>
        </p:spPr>
        <p:txBody>
          <a:bodyPr/>
          <a:lstStyle/>
          <a:p>
            <a:endParaRPr lang="en-US"/>
          </a:p>
        </p:txBody>
      </p:sp>
      <p:sp>
        <p:nvSpPr>
          <p:cNvPr id="17415" name="Line 7"/>
          <p:cNvSpPr>
            <a:spLocks noChangeShapeType="1"/>
          </p:cNvSpPr>
          <p:nvPr/>
        </p:nvSpPr>
        <p:spPr bwMode="auto">
          <a:xfrm>
            <a:off x="1219200" y="3733800"/>
            <a:ext cx="3657600" cy="0"/>
          </a:xfrm>
          <a:prstGeom prst="line">
            <a:avLst/>
          </a:prstGeom>
          <a:noFill/>
          <a:ln w="28575">
            <a:solidFill>
              <a:srgbClr val="FF3300"/>
            </a:solidFill>
            <a:round/>
            <a:headEnd/>
            <a:tailEnd/>
          </a:ln>
        </p:spPr>
        <p:txBody>
          <a:bodyPr/>
          <a:lstStyle/>
          <a:p>
            <a:endParaRPr lang="en-US"/>
          </a:p>
        </p:txBody>
      </p:sp>
      <p:sp>
        <p:nvSpPr>
          <p:cNvPr id="17416" name="Line 8"/>
          <p:cNvSpPr>
            <a:spLocks noChangeShapeType="1"/>
          </p:cNvSpPr>
          <p:nvPr/>
        </p:nvSpPr>
        <p:spPr bwMode="auto">
          <a:xfrm>
            <a:off x="1219200" y="4267200"/>
            <a:ext cx="1981200" cy="0"/>
          </a:xfrm>
          <a:prstGeom prst="line">
            <a:avLst/>
          </a:prstGeom>
          <a:noFill/>
          <a:ln w="28575">
            <a:solidFill>
              <a:srgbClr val="FF3300"/>
            </a:solidFill>
            <a:round/>
            <a:headEnd/>
            <a:tailEnd/>
          </a:ln>
        </p:spPr>
        <p:txBody>
          <a:bodyPr/>
          <a:lstStyle/>
          <a:p>
            <a:endParaRPr lang="en-US"/>
          </a:p>
        </p:txBody>
      </p:sp>
      <p:sp>
        <p:nvSpPr>
          <p:cNvPr id="17417" name="Line 9"/>
          <p:cNvSpPr>
            <a:spLocks noChangeShapeType="1"/>
          </p:cNvSpPr>
          <p:nvPr/>
        </p:nvSpPr>
        <p:spPr bwMode="auto">
          <a:xfrm>
            <a:off x="2438400" y="5943600"/>
            <a:ext cx="6096000" cy="0"/>
          </a:xfrm>
          <a:prstGeom prst="line">
            <a:avLst/>
          </a:prstGeom>
          <a:noFill/>
          <a:ln w="28575">
            <a:solidFill>
              <a:srgbClr val="FF3300"/>
            </a:solidFill>
            <a:round/>
            <a:headEnd/>
            <a:tailEnd/>
          </a:ln>
        </p:spPr>
        <p:txBody>
          <a:bodyPr/>
          <a:lstStyle/>
          <a:p>
            <a:endParaRPr lang="en-US"/>
          </a:p>
        </p:txBody>
      </p:sp>
      <p:sp>
        <p:nvSpPr>
          <p:cNvPr id="17418" name="Line 10"/>
          <p:cNvSpPr>
            <a:spLocks noChangeShapeType="1"/>
          </p:cNvSpPr>
          <p:nvPr/>
        </p:nvSpPr>
        <p:spPr bwMode="auto">
          <a:xfrm>
            <a:off x="1219200" y="6096000"/>
            <a:ext cx="7467600" cy="0"/>
          </a:xfrm>
          <a:prstGeom prst="line">
            <a:avLst/>
          </a:prstGeom>
          <a:noFill/>
          <a:ln w="28575">
            <a:solidFill>
              <a:srgbClr val="FF3300"/>
            </a:solidFill>
            <a:round/>
            <a:headEnd/>
            <a:tailEnd/>
          </a:ln>
        </p:spPr>
        <p:txBody>
          <a:bodyPr/>
          <a:lstStyle/>
          <a:p>
            <a:endParaRPr lang="en-US"/>
          </a:p>
        </p:txBody>
      </p:sp>
      <p:pic>
        <p:nvPicPr>
          <p:cNvPr id="17419" name="Picture 11"/>
          <p:cNvPicPr>
            <a:picLocks noChangeAspect="1" noChangeArrowheads="1"/>
          </p:cNvPicPr>
          <p:nvPr/>
        </p:nvPicPr>
        <p:blipFill>
          <a:blip r:embed="rId3"/>
          <a:srcRect/>
          <a:stretch>
            <a:fillRect/>
          </a:stretch>
        </p:blipFill>
        <p:spPr bwMode="auto">
          <a:xfrm>
            <a:off x="1524000" y="457200"/>
            <a:ext cx="6588125" cy="501650"/>
          </a:xfrm>
          <a:prstGeom prst="rect">
            <a:avLst/>
          </a:prstGeom>
          <a:noFill/>
          <a:ln w="9525">
            <a:noFill/>
            <a:miter lim="800000"/>
            <a:headEnd/>
            <a:tailEnd/>
          </a:ln>
        </p:spPr>
      </p:pic>
      <p:sp>
        <p:nvSpPr>
          <p:cNvPr id="17420" name="Text Box 12"/>
          <p:cNvSpPr txBox="1">
            <a:spLocks noChangeArrowheads="1"/>
          </p:cNvSpPr>
          <p:nvPr/>
        </p:nvSpPr>
        <p:spPr bwMode="auto">
          <a:xfrm>
            <a:off x="7315200" y="533400"/>
            <a:ext cx="1371600" cy="701675"/>
          </a:xfrm>
          <a:prstGeom prst="rect">
            <a:avLst/>
          </a:prstGeom>
          <a:noFill/>
          <a:ln w="9525">
            <a:noFill/>
            <a:miter lim="800000"/>
            <a:headEnd/>
            <a:tailEnd/>
          </a:ln>
        </p:spPr>
        <p:txBody>
          <a:bodyPr>
            <a:spAutoFit/>
          </a:bodyPr>
          <a:lstStyle/>
          <a:p>
            <a:pPr>
              <a:spcBef>
                <a:spcPct val="50000"/>
              </a:spcBef>
            </a:pPr>
            <a:r>
              <a:rPr lang="en-US" sz="4000"/>
              <a:t>  </a:t>
            </a:r>
            <a:r>
              <a:rPr lang="en-US" sz="3200" i="1">
                <a:latin typeface="Times New Roman" pitchFamily="18" charset="0"/>
              </a:rPr>
              <a:t>1980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Pages from Madden, Science.jpg"/>
          <p:cNvPicPr>
            <a:picLocks noChangeAspect="1"/>
          </p:cNvPicPr>
          <p:nvPr/>
        </p:nvPicPr>
        <p:blipFill>
          <a:blip r:embed="rId2"/>
          <a:srcRect/>
          <a:stretch>
            <a:fillRect/>
          </a:stretch>
        </p:blipFill>
        <p:spPr bwMode="auto">
          <a:xfrm>
            <a:off x="304800" y="1066800"/>
            <a:ext cx="4876800" cy="4876800"/>
          </a:xfrm>
          <a:prstGeom prst="rect">
            <a:avLst/>
          </a:prstGeom>
          <a:noFill/>
          <a:ln w="9525">
            <a:noFill/>
            <a:miter lim="800000"/>
            <a:headEnd/>
            <a:tailEnd/>
          </a:ln>
        </p:spPr>
      </p:pic>
      <p:pic>
        <p:nvPicPr>
          <p:cNvPr id="18435" name="Picture 2" descr="Pages 2 from Madden, Science.jpg"/>
          <p:cNvPicPr>
            <a:picLocks noChangeAspect="1"/>
          </p:cNvPicPr>
          <p:nvPr/>
        </p:nvPicPr>
        <p:blipFill>
          <a:blip r:embed="rId3"/>
          <a:srcRect/>
          <a:stretch>
            <a:fillRect/>
          </a:stretch>
        </p:blipFill>
        <p:spPr bwMode="auto">
          <a:xfrm>
            <a:off x="5105400" y="914400"/>
            <a:ext cx="4038600" cy="5257800"/>
          </a:xfrm>
          <a:prstGeom prst="rect">
            <a:avLst/>
          </a:prstGeom>
          <a:noFill/>
          <a:ln w="9525">
            <a:noFill/>
            <a:miter lim="800000"/>
            <a:headEnd/>
            <a:tailEnd/>
          </a:ln>
        </p:spPr>
      </p:pic>
      <p:sp>
        <p:nvSpPr>
          <p:cNvPr id="18436" name="TextBox 3"/>
          <p:cNvSpPr txBox="1">
            <a:spLocks noChangeArrowheads="1"/>
          </p:cNvSpPr>
          <p:nvPr/>
        </p:nvSpPr>
        <p:spPr bwMode="auto">
          <a:xfrm>
            <a:off x="762000" y="609600"/>
            <a:ext cx="4489450" cy="369888"/>
          </a:xfrm>
          <a:prstGeom prst="rect">
            <a:avLst/>
          </a:prstGeom>
          <a:noFill/>
          <a:ln w="9525">
            <a:noFill/>
            <a:miter lim="800000"/>
            <a:headEnd/>
            <a:tailEnd/>
          </a:ln>
        </p:spPr>
        <p:txBody>
          <a:bodyPr wrap="none">
            <a:spAutoFit/>
          </a:bodyPr>
          <a:lstStyle/>
          <a:p>
            <a:r>
              <a:rPr lang="en-US"/>
              <a:t>Homogeneous Temp Record:1906-1977</a:t>
            </a:r>
          </a:p>
        </p:txBody>
      </p:sp>
      <p:sp>
        <p:nvSpPr>
          <p:cNvPr id="18437" name="TextBox 4"/>
          <p:cNvSpPr txBox="1">
            <a:spLocks noChangeArrowheads="1"/>
          </p:cNvSpPr>
          <p:nvPr/>
        </p:nvSpPr>
        <p:spPr bwMode="auto">
          <a:xfrm>
            <a:off x="6096000" y="609600"/>
            <a:ext cx="1941513" cy="369888"/>
          </a:xfrm>
          <a:prstGeom prst="rect">
            <a:avLst/>
          </a:prstGeom>
          <a:noFill/>
          <a:ln w="9525">
            <a:noFill/>
            <a:miter lim="800000"/>
            <a:headEnd/>
            <a:tailEnd/>
          </a:ln>
        </p:spPr>
        <p:txBody>
          <a:bodyPr wrap="none">
            <a:spAutoFit/>
          </a:bodyPr>
          <a:lstStyle/>
          <a:p>
            <a:r>
              <a:rPr lang="en-US"/>
              <a:t>Noise Spectrum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533400" y="1676400"/>
            <a:ext cx="8153400" cy="4756150"/>
          </a:xfrm>
          <a:prstGeom prst="rect">
            <a:avLst/>
          </a:prstGeom>
          <a:noFill/>
          <a:ln w="9525">
            <a:noFill/>
            <a:miter lim="800000"/>
            <a:headEnd/>
            <a:tailEnd/>
          </a:ln>
        </p:spPr>
      </p:pic>
      <p:sp>
        <p:nvSpPr>
          <p:cNvPr id="19459" name="Rectangle 3"/>
          <p:cNvSpPr>
            <a:spLocks noChangeArrowheads="1"/>
          </p:cNvSpPr>
          <p:nvPr/>
        </p:nvSpPr>
        <p:spPr bwMode="auto">
          <a:xfrm>
            <a:off x="4038600" y="1752600"/>
            <a:ext cx="18288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9460" name="Text Box 4"/>
          <p:cNvSpPr txBox="1">
            <a:spLocks noChangeArrowheads="1"/>
          </p:cNvSpPr>
          <p:nvPr/>
        </p:nvSpPr>
        <p:spPr bwMode="auto">
          <a:xfrm>
            <a:off x="228600" y="228600"/>
            <a:ext cx="8615363" cy="762000"/>
          </a:xfrm>
          <a:prstGeom prst="rect">
            <a:avLst/>
          </a:prstGeom>
          <a:noFill/>
          <a:ln w="9525">
            <a:noFill/>
            <a:miter lim="800000"/>
            <a:headEnd/>
            <a:tailEnd/>
          </a:ln>
        </p:spPr>
        <p:txBody>
          <a:bodyPr wrap="none">
            <a:spAutoFit/>
          </a:bodyPr>
          <a:lstStyle/>
          <a:p>
            <a:r>
              <a:rPr lang="en-US" sz="2400" i="1"/>
              <a:t>Analysis of Stochastic Climate Noise and Climate “signal”</a:t>
            </a:r>
          </a:p>
          <a:p>
            <a:r>
              <a:rPr lang="en-US" sz="2000" i="1"/>
              <a:t>Madden &amp; Ramanathan, Science 1980</a:t>
            </a:r>
          </a:p>
        </p:txBody>
      </p:sp>
      <p:sp>
        <p:nvSpPr>
          <p:cNvPr id="19461" name="TextBox 4"/>
          <p:cNvSpPr txBox="1">
            <a:spLocks noChangeArrowheads="1"/>
          </p:cNvSpPr>
          <p:nvPr/>
        </p:nvSpPr>
        <p:spPr bwMode="auto">
          <a:xfrm>
            <a:off x="3352800" y="3886200"/>
            <a:ext cx="1346200" cy="369888"/>
          </a:xfrm>
          <a:prstGeom prst="rect">
            <a:avLst/>
          </a:prstGeom>
          <a:noFill/>
          <a:ln w="9525">
            <a:noFill/>
            <a:miter lim="800000"/>
            <a:headEnd/>
            <a:tailEnd/>
          </a:ln>
        </p:spPr>
        <p:txBody>
          <a:bodyPr wrap="none">
            <a:spAutoFit/>
          </a:bodyPr>
          <a:lstStyle/>
          <a:p>
            <a:r>
              <a:rPr lang="en-US"/>
              <a:t>4</a:t>
            </a:r>
            <a:r>
              <a:rPr lang="en-US" baseline="30000"/>
              <a:t>0</a:t>
            </a:r>
            <a:r>
              <a:rPr lang="en-US"/>
              <a:t>C for 2 X</a:t>
            </a:r>
          </a:p>
        </p:txBody>
      </p:sp>
      <p:sp>
        <p:nvSpPr>
          <p:cNvPr id="19462" name="TextBox 5"/>
          <p:cNvSpPr txBox="1">
            <a:spLocks noChangeArrowheads="1"/>
          </p:cNvSpPr>
          <p:nvPr/>
        </p:nvSpPr>
        <p:spPr bwMode="auto">
          <a:xfrm>
            <a:off x="6477000" y="4648200"/>
            <a:ext cx="1282700" cy="369888"/>
          </a:xfrm>
          <a:prstGeom prst="rect">
            <a:avLst/>
          </a:prstGeom>
          <a:noFill/>
          <a:ln w="9525">
            <a:noFill/>
            <a:miter lim="800000"/>
            <a:headEnd/>
            <a:tailEnd/>
          </a:ln>
        </p:spPr>
        <p:txBody>
          <a:bodyPr wrap="none">
            <a:spAutoFit/>
          </a:bodyPr>
          <a:lstStyle/>
          <a:p>
            <a:r>
              <a:rPr lang="en-US"/>
              <a:t>1</a:t>
            </a:r>
            <a:r>
              <a:rPr lang="en-US" baseline="30000"/>
              <a:t>0</a:t>
            </a:r>
            <a:r>
              <a:rPr lang="en-US"/>
              <a:t>C for 2X</a:t>
            </a:r>
          </a:p>
        </p:txBody>
      </p:sp>
      <p:sp>
        <p:nvSpPr>
          <p:cNvPr id="19463" name="TextBox 6"/>
          <p:cNvSpPr txBox="1">
            <a:spLocks noChangeArrowheads="1"/>
          </p:cNvSpPr>
          <p:nvPr/>
        </p:nvSpPr>
        <p:spPr bwMode="auto">
          <a:xfrm>
            <a:off x="5562600" y="3505200"/>
            <a:ext cx="517525" cy="369888"/>
          </a:xfrm>
          <a:prstGeom prst="rect">
            <a:avLst/>
          </a:prstGeom>
          <a:noFill/>
          <a:ln w="9525">
            <a:noFill/>
            <a:miter lim="800000"/>
            <a:headEnd/>
            <a:tailEnd/>
          </a:ln>
        </p:spPr>
        <p:txBody>
          <a:bodyPr wrap="none">
            <a:spAutoFit/>
          </a:bodyPr>
          <a:lstStyle/>
          <a:p>
            <a:r>
              <a:rPr lang="en-US"/>
              <a:t>4%</a:t>
            </a:r>
          </a:p>
        </p:txBody>
      </p:sp>
      <p:sp>
        <p:nvSpPr>
          <p:cNvPr id="19464" name="TextBox 7"/>
          <p:cNvSpPr txBox="1">
            <a:spLocks noChangeArrowheads="1"/>
          </p:cNvSpPr>
          <p:nvPr/>
        </p:nvSpPr>
        <p:spPr bwMode="auto">
          <a:xfrm>
            <a:off x="6705600" y="4114800"/>
            <a:ext cx="517525" cy="369888"/>
          </a:xfrm>
          <a:prstGeom prst="rect">
            <a:avLst/>
          </a:prstGeom>
          <a:noFill/>
          <a:ln w="9525">
            <a:noFill/>
            <a:miter lim="800000"/>
            <a:headEnd/>
            <a:tailEnd/>
          </a:ln>
        </p:spPr>
        <p:txBody>
          <a:bodyPr wrap="none">
            <a:spAutoFit/>
          </a:bodyPr>
          <a:lstStyle/>
          <a:p>
            <a:r>
              <a:rPr lang="en-US"/>
              <a:t>2%</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srcRect l="6061"/>
          <a:stretch>
            <a:fillRect/>
          </a:stretch>
        </p:blipFill>
        <p:spPr bwMode="auto">
          <a:xfrm>
            <a:off x="609600" y="0"/>
            <a:ext cx="7924800" cy="5994400"/>
          </a:xfrm>
          <a:prstGeom prst="rect">
            <a:avLst/>
          </a:prstGeom>
          <a:noFill/>
          <a:ln w="9525">
            <a:noFill/>
            <a:miter lim="800000"/>
            <a:headEnd/>
            <a:tailEnd/>
          </a:ln>
        </p:spPr>
      </p:pic>
      <p:sp>
        <p:nvSpPr>
          <p:cNvPr id="20483" name="Text Box 7"/>
          <p:cNvSpPr txBox="1">
            <a:spLocks noChangeArrowheads="1"/>
          </p:cNvSpPr>
          <p:nvPr/>
        </p:nvSpPr>
        <p:spPr bwMode="auto">
          <a:xfrm>
            <a:off x="0" y="6019800"/>
            <a:ext cx="8915400" cy="396875"/>
          </a:xfrm>
          <a:prstGeom prst="rect">
            <a:avLst/>
          </a:prstGeom>
          <a:solidFill>
            <a:schemeClr val="accent2"/>
          </a:solidFill>
          <a:ln w="9525">
            <a:noFill/>
            <a:miter lim="800000"/>
            <a:headEnd/>
            <a:tailEnd/>
          </a:ln>
        </p:spPr>
        <p:txBody>
          <a:bodyPr>
            <a:spAutoFit/>
          </a:bodyPr>
          <a:lstStyle/>
          <a:p>
            <a:r>
              <a:rPr lang="en-US" sz="2000" i="1">
                <a:solidFill>
                  <a:srgbClr val="FFFF00"/>
                </a:solidFill>
                <a:latin typeface="Book Antiqua" pitchFamily="18" charset="0"/>
              </a:rPr>
              <a:t>Committed warming derived from IPCC Forcing &amp;  IPCC climate sensitivity</a:t>
            </a:r>
          </a:p>
        </p:txBody>
      </p:sp>
      <p:sp>
        <p:nvSpPr>
          <p:cNvPr id="20484" name="TextBox 3"/>
          <p:cNvSpPr txBox="1">
            <a:spLocks noChangeArrowheads="1"/>
          </p:cNvSpPr>
          <p:nvPr/>
        </p:nvSpPr>
        <p:spPr bwMode="auto">
          <a:xfrm>
            <a:off x="3733800" y="2514600"/>
            <a:ext cx="184150" cy="369888"/>
          </a:xfrm>
          <a:prstGeom prst="rect">
            <a:avLst/>
          </a:prstGeom>
          <a:noFill/>
          <a:ln w="9525">
            <a:noFill/>
            <a:miter lim="800000"/>
            <a:headEnd/>
            <a:tailEnd/>
          </a:ln>
        </p:spPr>
        <p:txBody>
          <a:bodyPr wrap="none">
            <a:spAutoFit/>
          </a:bodyPr>
          <a:lstStyle/>
          <a:p>
            <a:endParaRPr lang="en-US"/>
          </a:p>
        </p:txBody>
      </p:sp>
      <p:sp>
        <p:nvSpPr>
          <p:cNvPr id="20485" name="TextBox 4"/>
          <p:cNvSpPr txBox="1">
            <a:spLocks noChangeArrowheads="1"/>
          </p:cNvSpPr>
          <p:nvPr/>
        </p:nvSpPr>
        <p:spPr bwMode="auto">
          <a:xfrm>
            <a:off x="5638800" y="4191000"/>
            <a:ext cx="1093788" cy="369888"/>
          </a:xfrm>
          <a:prstGeom prst="rect">
            <a:avLst/>
          </a:prstGeom>
          <a:noFill/>
          <a:ln w="9525">
            <a:noFill/>
            <a:miter lim="800000"/>
            <a:headEnd/>
            <a:tailEnd/>
          </a:ln>
        </p:spPr>
        <p:txBody>
          <a:bodyPr wrap="none">
            <a:spAutoFit/>
          </a:bodyPr>
          <a:lstStyle/>
          <a:p>
            <a:r>
              <a:rPr lang="en-US"/>
              <a:t>‘Fat Tail’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NET"/>
          <p:cNvPicPr>
            <a:picLocks noChangeAspect="1" noChangeArrowheads="1"/>
          </p:cNvPicPr>
          <p:nvPr/>
        </p:nvPicPr>
        <p:blipFill>
          <a:blip r:embed="rId2"/>
          <a:srcRect l="10834" t="9756" r="8333" b="30487"/>
          <a:stretch>
            <a:fillRect/>
          </a:stretch>
        </p:blipFill>
        <p:spPr bwMode="auto">
          <a:xfrm>
            <a:off x="838200" y="914400"/>
            <a:ext cx="8305800" cy="5924550"/>
          </a:xfrm>
          <a:prstGeom prst="rect">
            <a:avLst/>
          </a:prstGeom>
          <a:noFill/>
          <a:ln w="9525">
            <a:noFill/>
            <a:miter lim="800000"/>
            <a:headEnd/>
            <a:tailEnd/>
          </a:ln>
        </p:spPr>
      </p:pic>
      <p:sp>
        <p:nvSpPr>
          <p:cNvPr id="21507" name="Text Box 3"/>
          <p:cNvSpPr txBox="1">
            <a:spLocks noChangeArrowheads="1"/>
          </p:cNvSpPr>
          <p:nvPr/>
        </p:nvSpPr>
        <p:spPr bwMode="auto">
          <a:xfrm>
            <a:off x="4876800" y="1295400"/>
            <a:ext cx="3505200" cy="400050"/>
          </a:xfrm>
          <a:prstGeom prst="rect">
            <a:avLst/>
          </a:prstGeom>
          <a:noFill/>
          <a:ln w="9525">
            <a:noFill/>
            <a:miter lim="800000"/>
            <a:headEnd/>
            <a:tailEnd/>
          </a:ln>
        </p:spPr>
        <p:txBody>
          <a:bodyPr>
            <a:spAutoFit/>
          </a:bodyPr>
          <a:lstStyle/>
          <a:p>
            <a:r>
              <a:rPr lang="en-US" sz="2000" i="1">
                <a:latin typeface="Baskerville Old Face" pitchFamily="18" charset="0"/>
              </a:rPr>
              <a:t>Ramanathan et al, Science 1989</a:t>
            </a:r>
          </a:p>
        </p:txBody>
      </p:sp>
      <p:sp>
        <p:nvSpPr>
          <p:cNvPr id="21508" name="Text Box 4"/>
          <p:cNvSpPr txBox="1">
            <a:spLocks noChangeArrowheads="1"/>
          </p:cNvSpPr>
          <p:nvPr/>
        </p:nvSpPr>
        <p:spPr bwMode="auto">
          <a:xfrm>
            <a:off x="304800" y="0"/>
            <a:ext cx="7851775" cy="830263"/>
          </a:xfrm>
          <a:prstGeom prst="rect">
            <a:avLst/>
          </a:prstGeom>
          <a:solidFill>
            <a:schemeClr val="accent2"/>
          </a:solidFill>
          <a:ln w="9525">
            <a:noFill/>
            <a:miter lim="800000"/>
            <a:headEnd/>
            <a:tailEnd/>
          </a:ln>
        </p:spPr>
        <p:txBody>
          <a:bodyPr wrap="none">
            <a:spAutoFit/>
          </a:bodyPr>
          <a:lstStyle/>
          <a:p>
            <a:r>
              <a:rPr lang="en-US" sz="2400" i="1">
                <a:solidFill>
                  <a:schemeClr val="bg1"/>
                </a:solidFill>
              </a:rPr>
              <a:t>The Gordion Knot:  Will a warmer planet Increase or </a:t>
            </a:r>
          </a:p>
          <a:p>
            <a:r>
              <a:rPr lang="en-US" sz="2400" i="1">
                <a:solidFill>
                  <a:schemeClr val="bg1"/>
                </a:solidFill>
              </a:rPr>
              <a:t>Decrease Cloud radiative Forcing?</a:t>
            </a:r>
          </a:p>
        </p:txBody>
      </p:sp>
      <p:pic>
        <p:nvPicPr>
          <p:cNvPr id="21509" name="Picture 7" descr="erbssat"/>
          <p:cNvPicPr>
            <a:picLocks noChangeAspect="1" noChangeArrowheads="1"/>
          </p:cNvPicPr>
          <p:nvPr/>
        </p:nvPicPr>
        <p:blipFill>
          <a:blip r:embed="rId3"/>
          <a:srcRect/>
          <a:stretch>
            <a:fillRect/>
          </a:stretch>
        </p:blipFill>
        <p:spPr bwMode="auto">
          <a:xfrm>
            <a:off x="228600" y="1371600"/>
            <a:ext cx="1981200" cy="1465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457200" y="457200"/>
            <a:ext cx="1789113" cy="369888"/>
          </a:xfrm>
          <a:prstGeom prst="rect">
            <a:avLst/>
          </a:prstGeom>
          <a:noFill/>
          <a:ln w="9525">
            <a:noFill/>
            <a:miter lim="800000"/>
            <a:headEnd/>
            <a:tailEnd/>
          </a:ln>
        </p:spPr>
        <p:txBody>
          <a:bodyPr wrap="none">
            <a:spAutoFit/>
          </a:bodyPr>
          <a:lstStyle/>
          <a:p>
            <a:r>
              <a:rPr lang="en-US"/>
              <a:t>Forcing at 2005</a:t>
            </a:r>
          </a:p>
        </p:txBody>
      </p:sp>
      <p:sp>
        <p:nvSpPr>
          <p:cNvPr id="4" name="Oval 3"/>
          <p:cNvSpPr>
            <a:spLocks noChangeAspect="1"/>
          </p:cNvSpPr>
          <p:nvPr/>
        </p:nvSpPr>
        <p:spPr>
          <a:xfrm>
            <a:off x="1143000" y="2209800"/>
            <a:ext cx="2362200" cy="2362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532" name="TextBox 7"/>
          <p:cNvSpPr txBox="1">
            <a:spLocks noChangeArrowheads="1"/>
          </p:cNvSpPr>
          <p:nvPr/>
        </p:nvSpPr>
        <p:spPr bwMode="auto">
          <a:xfrm>
            <a:off x="1371600" y="2667000"/>
            <a:ext cx="1004888" cy="584200"/>
          </a:xfrm>
          <a:prstGeom prst="rect">
            <a:avLst/>
          </a:prstGeom>
          <a:noFill/>
          <a:ln w="9525">
            <a:noFill/>
            <a:miter lim="800000"/>
            <a:headEnd/>
            <a:tailEnd/>
          </a:ln>
        </p:spPr>
        <p:txBody>
          <a:bodyPr>
            <a:spAutoFit/>
          </a:bodyPr>
          <a:lstStyle/>
          <a:p>
            <a:r>
              <a:rPr lang="en-US" sz="3200">
                <a:solidFill>
                  <a:schemeClr val="bg1"/>
                </a:solidFill>
                <a:latin typeface="Algerian" pitchFamily="82" charset="0"/>
              </a:rPr>
              <a:t>CO</a:t>
            </a:r>
            <a:r>
              <a:rPr lang="en-US" sz="3200" baseline="-25000">
                <a:solidFill>
                  <a:schemeClr val="bg1"/>
                </a:solidFill>
                <a:latin typeface="Algerian" pitchFamily="82" charset="0"/>
              </a:rPr>
              <a:t>2</a:t>
            </a:r>
          </a:p>
        </p:txBody>
      </p:sp>
      <p:grpSp>
        <p:nvGrpSpPr>
          <p:cNvPr id="22533" name="Group 12"/>
          <p:cNvGrpSpPr>
            <a:grpSpLocks/>
          </p:cNvGrpSpPr>
          <p:nvPr/>
        </p:nvGrpSpPr>
        <p:grpSpPr bwMode="auto">
          <a:xfrm>
            <a:off x="2667000" y="4191000"/>
            <a:ext cx="1524000" cy="1524000"/>
            <a:chOff x="2667000" y="4191000"/>
            <a:chExt cx="1600200" cy="1600200"/>
          </a:xfrm>
        </p:grpSpPr>
        <p:sp>
          <p:nvSpPr>
            <p:cNvPr id="7" name="Oval 6"/>
            <p:cNvSpPr>
              <a:spLocks noChangeAspect="1"/>
            </p:cNvSpPr>
            <p:nvPr/>
          </p:nvSpPr>
          <p:spPr>
            <a:xfrm>
              <a:off x="2667000" y="4191000"/>
              <a:ext cx="1600200" cy="1600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a:spLocks noChangeAspect="1"/>
            </p:cNvSpPr>
            <p:nvPr/>
          </p:nvSpPr>
          <p:spPr>
            <a:xfrm>
              <a:off x="2888695" y="4419362"/>
              <a:ext cx="1150144" cy="1143476"/>
            </a:xfrm>
            <a:prstGeom prst="ellipse">
              <a:avLst/>
            </a:prstGeom>
            <a:solidFill>
              <a:srgbClr val="FCDCDE">
                <a:alpha val="0"/>
              </a:srgbClr>
            </a:solidFill>
            <a:ln>
              <a:solidFill>
                <a:srgbClr val="FCDCD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47" name="TextBox 13"/>
            <p:cNvSpPr txBox="1">
              <a:spLocks noChangeArrowheads="1"/>
            </p:cNvSpPr>
            <p:nvPr/>
          </p:nvSpPr>
          <p:spPr bwMode="auto">
            <a:xfrm>
              <a:off x="3124200" y="4876800"/>
              <a:ext cx="822960" cy="484748"/>
            </a:xfrm>
            <a:prstGeom prst="rect">
              <a:avLst/>
            </a:prstGeom>
            <a:noFill/>
            <a:ln w="9525">
              <a:noFill/>
              <a:miter lim="800000"/>
              <a:headEnd/>
              <a:tailEnd/>
            </a:ln>
          </p:spPr>
          <p:txBody>
            <a:bodyPr>
              <a:spAutoFit/>
            </a:bodyPr>
            <a:lstStyle/>
            <a:p>
              <a:r>
                <a:rPr lang="en-US" sz="2400">
                  <a:solidFill>
                    <a:schemeClr val="bg1"/>
                  </a:solidFill>
                  <a:latin typeface="Algerian" pitchFamily="82" charset="0"/>
                </a:rPr>
                <a:t>BC</a:t>
              </a:r>
            </a:p>
          </p:txBody>
        </p:sp>
      </p:grpSp>
      <p:graphicFrame>
        <p:nvGraphicFramePr>
          <p:cNvPr id="13" name="Chart 12"/>
          <p:cNvGraphicFramePr/>
          <p:nvPr/>
        </p:nvGraphicFramePr>
        <p:xfrm>
          <a:off x="2286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Oval 10"/>
          <p:cNvSpPr>
            <a:spLocks noChangeAspect="1"/>
          </p:cNvSpPr>
          <p:nvPr/>
        </p:nvSpPr>
        <p:spPr>
          <a:xfrm>
            <a:off x="2209800" y="2514600"/>
            <a:ext cx="2438400" cy="2438400"/>
          </a:xfrm>
          <a:prstGeom prst="ellipse">
            <a:avLst/>
          </a:prstGeom>
          <a:solidFill>
            <a:schemeClr val="tx2">
              <a:lumMod val="40000"/>
              <a:lumOff val="6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36" name="TextBox 14"/>
          <p:cNvSpPr txBox="1">
            <a:spLocks noChangeArrowheads="1"/>
          </p:cNvSpPr>
          <p:nvPr/>
        </p:nvSpPr>
        <p:spPr bwMode="auto">
          <a:xfrm>
            <a:off x="3048000" y="3352800"/>
            <a:ext cx="882650" cy="400050"/>
          </a:xfrm>
          <a:prstGeom prst="rect">
            <a:avLst/>
          </a:prstGeom>
          <a:noFill/>
          <a:ln w="9525">
            <a:noFill/>
            <a:miter lim="800000"/>
            <a:headEnd/>
            <a:tailEnd/>
          </a:ln>
        </p:spPr>
        <p:txBody>
          <a:bodyPr wrap="none">
            <a:spAutoFit/>
          </a:bodyPr>
          <a:lstStyle/>
          <a:p>
            <a:r>
              <a:rPr lang="en-US" sz="2000">
                <a:solidFill>
                  <a:schemeClr val="bg1"/>
                </a:solidFill>
                <a:latin typeface="Algerian" pitchFamily="82" charset="0"/>
              </a:rPr>
              <a:t>MASK</a:t>
            </a:r>
          </a:p>
        </p:txBody>
      </p:sp>
      <p:grpSp>
        <p:nvGrpSpPr>
          <p:cNvPr id="22537" name="Group 17"/>
          <p:cNvGrpSpPr>
            <a:grpSpLocks/>
          </p:cNvGrpSpPr>
          <p:nvPr/>
        </p:nvGrpSpPr>
        <p:grpSpPr bwMode="auto">
          <a:xfrm>
            <a:off x="6019800" y="2590800"/>
            <a:ext cx="2606675" cy="2590800"/>
            <a:chOff x="6019801" y="2590358"/>
            <a:chExt cx="2606350" cy="2591242"/>
          </a:xfrm>
        </p:grpSpPr>
        <p:sp>
          <p:nvSpPr>
            <p:cNvPr id="16" name="Oval 15"/>
            <p:cNvSpPr>
              <a:spLocks noChangeAspect="1"/>
            </p:cNvSpPr>
            <p:nvPr/>
          </p:nvSpPr>
          <p:spPr bwMode="auto">
            <a:xfrm>
              <a:off x="6019801" y="2590358"/>
              <a:ext cx="2606350" cy="259124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a:spLocks noChangeAspect="1"/>
            </p:cNvSpPr>
            <p:nvPr/>
          </p:nvSpPr>
          <p:spPr>
            <a:xfrm>
              <a:off x="6248372" y="2818997"/>
              <a:ext cx="2133334" cy="21339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Oval 14"/>
            <p:cNvSpPr>
              <a:spLocks noChangeAspect="1"/>
            </p:cNvSpPr>
            <p:nvPr/>
          </p:nvSpPr>
          <p:spPr bwMode="auto">
            <a:xfrm>
              <a:off x="6627738" y="3200062"/>
              <a:ext cx="1325397" cy="1317850"/>
            </a:xfrm>
            <a:prstGeom prst="ellipse">
              <a:avLst/>
            </a:prstGeom>
            <a:solidFill>
              <a:srgbClr val="FCDCDE">
                <a:alpha val="0"/>
              </a:srgbClr>
            </a:solidFill>
            <a:ln>
              <a:solidFill>
                <a:srgbClr val="FCDCD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p:cNvSpPr txBox="1"/>
            <p:nvPr/>
          </p:nvSpPr>
          <p:spPr>
            <a:xfrm>
              <a:off x="6705515" y="3581127"/>
              <a:ext cx="1301588" cy="369951"/>
            </a:xfrm>
            <a:prstGeom prst="rect">
              <a:avLst/>
            </a:prstGeom>
            <a:noFill/>
          </p:spPr>
          <p:txBody>
            <a:bodyPr wrap="none">
              <a:spAutoFit/>
            </a:bodyPr>
            <a:lstStyle/>
            <a:p>
              <a:pPr>
                <a:defRPr/>
              </a:pPr>
              <a:r>
                <a:rPr lang="en-US" dirty="0">
                  <a:solidFill>
                    <a:schemeClr val="bg1">
                      <a:lumMod val="95000"/>
                    </a:schemeClr>
                  </a:solidFill>
                  <a:latin typeface="Arial" pitchFamily="-112" charset="0"/>
                  <a:ea typeface="Arial" pitchFamily="-112" charset="0"/>
                  <a:cs typeface="Arial" pitchFamily="-112" charset="0"/>
                </a:rPr>
                <a:t>Net forcing</a:t>
              </a:r>
            </a:p>
          </p:txBody>
        </p:sp>
      </p:grpSp>
      <p:pic>
        <p:nvPicPr>
          <p:cNvPr id="22538" name="Picture 17" descr="Pages from Ramanathan2702RevB - Copy.jpg"/>
          <p:cNvPicPr>
            <a:picLocks noChangeAspect="1"/>
          </p:cNvPicPr>
          <p:nvPr/>
        </p:nvPicPr>
        <p:blipFill>
          <a:blip r:embed="rId3"/>
          <a:srcRect/>
          <a:stretch>
            <a:fillRect/>
          </a:stretch>
        </p:blipFill>
        <p:spPr bwMode="auto">
          <a:xfrm>
            <a:off x="0" y="0"/>
            <a:ext cx="8239125" cy="1981200"/>
          </a:xfrm>
          <a:prstGeom prst="rect">
            <a:avLst/>
          </a:prstGeom>
          <a:noFill/>
          <a:ln w="38100">
            <a:solidFill>
              <a:srgbClr val="0070C0"/>
            </a:solidFill>
            <a:miter lim="800000"/>
            <a:headEnd/>
            <a:tailEnd/>
          </a:ln>
        </p:spPr>
      </p:pic>
      <p:sp>
        <p:nvSpPr>
          <p:cNvPr id="22539" name="TextBox 18"/>
          <p:cNvSpPr txBox="1">
            <a:spLocks noChangeArrowheads="1"/>
          </p:cNvSpPr>
          <p:nvPr/>
        </p:nvSpPr>
        <p:spPr bwMode="auto">
          <a:xfrm>
            <a:off x="228600" y="6027738"/>
            <a:ext cx="8429625" cy="830262"/>
          </a:xfrm>
          <a:prstGeom prst="rect">
            <a:avLst/>
          </a:prstGeom>
          <a:noFill/>
          <a:ln w="9525">
            <a:noFill/>
            <a:miter lim="800000"/>
            <a:headEnd/>
            <a:tailEnd/>
          </a:ln>
        </p:spPr>
        <p:txBody>
          <a:bodyPr wrap="none">
            <a:spAutoFit/>
          </a:bodyPr>
          <a:lstStyle/>
          <a:p>
            <a:r>
              <a:rPr lang="en-US" sz="2400"/>
              <a:t>Heat Trapped by CO</a:t>
            </a:r>
            <a:r>
              <a:rPr lang="en-US" sz="2400" baseline="-25000"/>
              <a:t>2</a:t>
            </a:r>
            <a:r>
              <a:rPr lang="en-US" sz="2400"/>
              <a:t>, Non-CO</a:t>
            </a:r>
            <a:r>
              <a:rPr lang="en-US" sz="2400" baseline="-25000"/>
              <a:t>2</a:t>
            </a:r>
            <a:r>
              <a:rPr lang="en-US" sz="2400"/>
              <a:t> gases, Black Carbon and</a:t>
            </a:r>
          </a:p>
          <a:p>
            <a:r>
              <a:rPr lang="en-US" sz="2400"/>
              <a:t> Masking by Sulfates-Nitrates-Organic Aerosols</a:t>
            </a:r>
          </a:p>
        </p:txBody>
      </p:sp>
      <p:sp>
        <p:nvSpPr>
          <p:cNvPr id="22540" name="TextBox 19"/>
          <p:cNvSpPr txBox="1">
            <a:spLocks noChangeArrowheads="1"/>
          </p:cNvSpPr>
          <p:nvPr/>
        </p:nvSpPr>
        <p:spPr bwMode="auto">
          <a:xfrm>
            <a:off x="1981200" y="762000"/>
            <a:ext cx="6248400" cy="646113"/>
          </a:xfrm>
          <a:prstGeom prst="rect">
            <a:avLst/>
          </a:prstGeom>
          <a:solidFill>
            <a:srgbClr val="FFFF00"/>
          </a:solidFill>
          <a:ln w="9525">
            <a:noFill/>
            <a:miter lim="800000"/>
            <a:headEnd/>
            <a:tailEnd/>
          </a:ln>
        </p:spPr>
        <p:txBody>
          <a:bodyPr>
            <a:spAutoFit/>
          </a:bodyPr>
          <a:lstStyle/>
          <a:p>
            <a:r>
              <a:rPr lang="en-US"/>
              <a:t>Proceedings of the National Academy of Sciences, 2010</a:t>
            </a:r>
          </a:p>
          <a:p>
            <a:r>
              <a:rPr lang="en-US"/>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l="8461" t="39383" r="52457" b="4726"/>
          <a:stretch>
            <a:fillRect/>
          </a:stretch>
        </p:blipFill>
        <p:spPr bwMode="auto">
          <a:xfrm>
            <a:off x="762000" y="1022350"/>
            <a:ext cx="7581900" cy="5835650"/>
          </a:xfrm>
          <a:prstGeom prst="rect">
            <a:avLst/>
          </a:prstGeom>
          <a:noFill/>
          <a:ln w="9525">
            <a:noFill/>
            <a:miter lim="800000"/>
            <a:headEnd/>
            <a:tailEnd/>
          </a:ln>
        </p:spPr>
      </p:pic>
      <p:sp>
        <p:nvSpPr>
          <p:cNvPr id="23555" name="TextBox 2"/>
          <p:cNvSpPr txBox="1">
            <a:spLocks noChangeArrowheads="1"/>
          </p:cNvSpPr>
          <p:nvPr/>
        </p:nvSpPr>
        <p:spPr bwMode="auto">
          <a:xfrm>
            <a:off x="1600200" y="4648200"/>
            <a:ext cx="2224088" cy="369888"/>
          </a:xfrm>
          <a:prstGeom prst="rect">
            <a:avLst/>
          </a:prstGeom>
          <a:solidFill>
            <a:srgbClr val="002060"/>
          </a:solidFill>
          <a:ln w="9525">
            <a:noFill/>
            <a:miter lim="800000"/>
            <a:headEnd/>
            <a:tailEnd/>
          </a:ln>
        </p:spPr>
        <p:txBody>
          <a:bodyPr wrap="none">
            <a:spAutoFit/>
          </a:bodyPr>
          <a:lstStyle/>
          <a:p>
            <a:r>
              <a:rPr lang="en-US">
                <a:solidFill>
                  <a:srgbClr val="FFFF00"/>
                </a:solidFill>
              </a:rPr>
              <a:t>Data: Smith, PNNL</a:t>
            </a:r>
          </a:p>
        </p:txBody>
      </p:sp>
      <p:sp>
        <p:nvSpPr>
          <p:cNvPr id="23556" name="TextBox 3"/>
          <p:cNvSpPr txBox="1">
            <a:spLocks noChangeArrowheads="1"/>
          </p:cNvSpPr>
          <p:nvPr/>
        </p:nvSpPr>
        <p:spPr bwMode="auto">
          <a:xfrm>
            <a:off x="1524000" y="304800"/>
            <a:ext cx="5940425" cy="830263"/>
          </a:xfrm>
          <a:prstGeom prst="rect">
            <a:avLst/>
          </a:prstGeom>
          <a:noFill/>
          <a:ln w="9525">
            <a:noFill/>
            <a:miter lim="800000"/>
            <a:headEnd/>
            <a:tailEnd/>
          </a:ln>
        </p:spPr>
        <p:txBody>
          <a:bodyPr wrap="none">
            <a:spAutoFit/>
          </a:bodyPr>
          <a:lstStyle/>
          <a:p>
            <a:r>
              <a:rPr lang="en-US" sz="2400" i="1"/>
              <a:t>The Unmasking has begun in full force:</a:t>
            </a:r>
          </a:p>
          <a:p>
            <a:r>
              <a:rPr lang="en-US" sz="2400" i="1"/>
              <a:t>Ref: Smith, 2010</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Pages from Accord_UNFCC Doc.jpg"/>
          <p:cNvPicPr>
            <a:picLocks noChangeAspect="1"/>
          </p:cNvPicPr>
          <p:nvPr/>
        </p:nvPicPr>
        <p:blipFill>
          <a:blip r:embed="rId2"/>
          <a:srcRect b="27295"/>
          <a:stretch>
            <a:fillRect/>
          </a:stretch>
        </p:blipFill>
        <p:spPr bwMode="auto">
          <a:xfrm>
            <a:off x="304800" y="0"/>
            <a:ext cx="6065838" cy="2133600"/>
          </a:xfrm>
          <a:prstGeom prst="rect">
            <a:avLst/>
          </a:prstGeom>
          <a:noFill/>
          <a:ln w="9525">
            <a:noFill/>
            <a:miter lim="800000"/>
            <a:headEnd/>
            <a:tailEnd/>
          </a:ln>
        </p:spPr>
      </p:pic>
      <p:pic>
        <p:nvPicPr>
          <p:cNvPr id="24579" name="Picture 2" descr="Pages from Accord_UNFCC-2 Doc.jpg"/>
          <p:cNvPicPr>
            <a:picLocks noChangeAspect="1"/>
          </p:cNvPicPr>
          <p:nvPr/>
        </p:nvPicPr>
        <p:blipFill>
          <a:blip r:embed="rId3"/>
          <a:srcRect b="82458"/>
          <a:stretch>
            <a:fillRect/>
          </a:stretch>
        </p:blipFill>
        <p:spPr bwMode="auto">
          <a:xfrm>
            <a:off x="152400" y="2209800"/>
            <a:ext cx="8958263" cy="1114425"/>
          </a:xfrm>
          <a:prstGeom prst="rect">
            <a:avLst/>
          </a:prstGeom>
          <a:noFill/>
          <a:ln w="9525">
            <a:noFill/>
            <a:miter lim="800000"/>
            <a:headEnd/>
            <a:tailEnd/>
          </a:ln>
        </p:spPr>
      </p:pic>
      <p:pic>
        <p:nvPicPr>
          <p:cNvPr id="24580" name="Picture 3" descr="Pages from Accord_UNFCC-2 Doc.jpg"/>
          <p:cNvPicPr>
            <a:picLocks noChangeAspect="1"/>
          </p:cNvPicPr>
          <p:nvPr/>
        </p:nvPicPr>
        <p:blipFill>
          <a:blip r:embed="rId3"/>
          <a:srcRect t="52531" r="4276" b="9425"/>
          <a:stretch>
            <a:fillRect/>
          </a:stretch>
        </p:blipFill>
        <p:spPr bwMode="auto">
          <a:xfrm>
            <a:off x="0" y="3352800"/>
            <a:ext cx="8923338" cy="2514600"/>
          </a:xfrm>
          <a:prstGeom prst="rect">
            <a:avLst/>
          </a:prstGeom>
          <a:noFill/>
          <a:ln w="9525">
            <a:noFill/>
            <a:miter lim="800000"/>
            <a:headEnd/>
            <a:tailEnd/>
          </a:ln>
        </p:spPr>
      </p:pic>
      <p:sp>
        <p:nvSpPr>
          <p:cNvPr id="24581" name="Left-Right Arrow 4"/>
          <p:cNvSpPr>
            <a:spLocks noChangeArrowheads="1"/>
          </p:cNvSpPr>
          <p:nvPr/>
        </p:nvSpPr>
        <p:spPr bwMode="auto">
          <a:xfrm>
            <a:off x="0" y="4495800"/>
            <a:ext cx="9144000" cy="1524000"/>
          </a:xfrm>
          <a:prstGeom prst="leftRightArrow">
            <a:avLst>
              <a:gd name="adj1" fmla="val 50000"/>
              <a:gd name="adj2" fmla="val 50000"/>
            </a:avLst>
          </a:prstGeom>
          <a:noFill/>
          <a:ln w="76200" algn="ctr">
            <a:solidFill>
              <a:srgbClr val="00B0F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ampa3"/>
          <p:cNvPicPr>
            <a:picLocks noChangeAspect="1" noChangeArrowheads="1"/>
          </p:cNvPicPr>
          <p:nvPr/>
        </p:nvPicPr>
        <p:blipFill>
          <a:blip r:embed="rId2"/>
          <a:srcRect/>
          <a:stretch>
            <a:fillRect/>
          </a:stretch>
        </p:blipFill>
        <p:spPr bwMode="auto">
          <a:xfrm>
            <a:off x="5715000" y="3810000"/>
            <a:ext cx="3429000" cy="2106613"/>
          </a:xfrm>
          <a:prstGeom prst="rect">
            <a:avLst/>
          </a:prstGeom>
          <a:noFill/>
          <a:ln w="9525">
            <a:noFill/>
            <a:miter lim="800000"/>
            <a:headEnd/>
            <a:tailEnd/>
          </a:ln>
        </p:spPr>
      </p:pic>
      <p:pic>
        <p:nvPicPr>
          <p:cNvPr id="9219" name="Picture 3" descr="traffic"/>
          <p:cNvPicPr>
            <a:picLocks noChangeAspect="1" noChangeArrowheads="1"/>
          </p:cNvPicPr>
          <p:nvPr/>
        </p:nvPicPr>
        <p:blipFill>
          <a:blip r:embed="rId3"/>
          <a:srcRect/>
          <a:stretch>
            <a:fillRect/>
          </a:stretch>
        </p:blipFill>
        <p:spPr bwMode="auto">
          <a:xfrm>
            <a:off x="4114800" y="0"/>
            <a:ext cx="5029200" cy="3724275"/>
          </a:xfrm>
          <a:prstGeom prst="rect">
            <a:avLst/>
          </a:prstGeom>
          <a:noFill/>
          <a:ln w="9525">
            <a:noFill/>
            <a:miter lim="800000"/>
            <a:headEnd/>
            <a:tailEnd/>
          </a:ln>
        </p:spPr>
      </p:pic>
      <p:pic>
        <p:nvPicPr>
          <p:cNvPr id="9220" name="Picture 4" descr="SmokeStackOrange-2"/>
          <p:cNvPicPr>
            <a:picLocks noChangeAspect="1" noChangeArrowheads="1"/>
          </p:cNvPicPr>
          <p:nvPr/>
        </p:nvPicPr>
        <p:blipFill>
          <a:blip r:embed="rId4"/>
          <a:srcRect/>
          <a:stretch>
            <a:fillRect/>
          </a:stretch>
        </p:blipFill>
        <p:spPr bwMode="auto">
          <a:xfrm>
            <a:off x="0" y="0"/>
            <a:ext cx="4038600" cy="3733800"/>
          </a:xfrm>
          <a:prstGeom prst="rect">
            <a:avLst/>
          </a:prstGeom>
          <a:noFill/>
          <a:ln w="9525">
            <a:noFill/>
            <a:miter lim="800000"/>
            <a:headEnd/>
            <a:tailEnd/>
          </a:ln>
        </p:spPr>
      </p:pic>
      <p:pic>
        <p:nvPicPr>
          <p:cNvPr id="9221" name="Picture 5" descr="IMG_0715"/>
          <p:cNvPicPr>
            <a:picLocks noChangeAspect="1" noChangeArrowheads="1"/>
          </p:cNvPicPr>
          <p:nvPr/>
        </p:nvPicPr>
        <p:blipFill>
          <a:blip r:embed="rId5"/>
          <a:srcRect/>
          <a:stretch>
            <a:fillRect/>
          </a:stretch>
        </p:blipFill>
        <p:spPr bwMode="auto">
          <a:xfrm>
            <a:off x="0" y="3752850"/>
            <a:ext cx="3048000" cy="2312988"/>
          </a:xfrm>
          <a:prstGeom prst="rect">
            <a:avLst/>
          </a:prstGeom>
          <a:noFill/>
          <a:ln w="9525">
            <a:noFill/>
            <a:miter lim="800000"/>
            <a:headEnd/>
            <a:tailEnd/>
          </a:ln>
        </p:spPr>
      </p:pic>
      <p:pic>
        <p:nvPicPr>
          <p:cNvPr id="9222" name="Picture 6" descr="IMG_0785"/>
          <p:cNvPicPr>
            <a:picLocks noChangeAspect="1" noChangeArrowheads="1"/>
          </p:cNvPicPr>
          <p:nvPr/>
        </p:nvPicPr>
        <p:blipFill>
          <a:blip r:embed="rId6"/>
          <a:srcRect/>
          <a:stretch>
            <a:fillRect/>
          </a:stretch>
        </p:blipFill>
        <p:spPr bwMode="auto">
          <a:xfrm>
            <a:off x="2667000" y="3733800"/>
            <a:ext cx="3048000" cy="2286000"/>
          </a:xfrm>
          <a:prstGeom prst="rect">
            <a:avLst/>
          </a:prstGeom>
          <a:noFill/>
          <a:ln w="9525">
            <a:noFill/>
            <a:miter lim="800000"/>
            <a:headEnd/>
            <a:tailEnd/>
          </a:ln>
        </p:spPr>
      </p:pic>
      <p:sp>
        <p:nvSpPr>
          <p:cNvPr id="9223" name="Text Box 7"/>
          <p:cNvSpPr txBox="1">
            <a:spLocks noChangeArrowheads="1"/>
          </p:cNvSpPr>
          <p:nvPr/>
        </p:nvSpPr>
        <p:spPr bwMode="auto">
          <a:xfrm>
            <a:off x="517525" y="6232525"/>
            <a:ext cx="8310563" cy="581025"/>
          </a:xfrm>
          <a:prstGeom prst="rect">
            <a:avLst/>
          </a:prstGeom>
          <a:noFill/>
          <a:ln w="9525">
            <a:noFill/>
            <a:miter lim="800000"/>
            <a:headEnd/>
            <a:tailEnd/>
          </a:ln>
        </p:spPr>
        <p:txBody>
          <a:bodyPr wrap="none">
            <a:spAutoFit/>
          </a:bodyPr>
          <a:lstStyle/>
          <a:p>
            <a:r>
              <a:rPr lang="en-US" sz="1600"/>
              <a:t>Sources of greenhouse Gases and Aerosols in Brown Clouds.</a:t>
            </a:r>
          </a:p>
          <a:p>
            <a:r>
              <a:rPr lang="en-US" sz="1600"/>
              <a:t>							Ramanathan 2007</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457200" y="5715000"/>
            <a:ext cx="7848600" cy="708025"/>
          </a:xfrm>
          <a:prstGeom prst="rect">
            <a:avLst/>
          </a:prstGeom>
          <a:noFill/>
          <a:ln w="9525">
            <a:noFill/>
            <a:miter lim="800000"/>
            <a:headEnd/>
            <a:tailEnd/>
          </a:ln>
        </p:spPr>
        <p:txBody>
          <a:bodyPr>
            <a:spAutoFit/>
          </a:bodyPr>
          <a:lstStyle/>
          <a:p>
            <a:r>
              <a:rPr lang="en-US" sz="2000" i="1"/>
              <a:t>CO2 reductions have to be complemented with Reductions in short-lived non-CO2 warming agents </a:t>
            </a:r>
          </a:p>
        </p:txBody>
      </p:sp>
      <p:pic>
        <p:nvPicPr>
          <p:cNvPr id="25603" name="Picture 2" descr="D:\work_2009summer\CO2\final verison forcing20090831\final_figures\figure1a_new.emf"/>
          <p:cNvPicPr>
            <a:picLocks noChangeAspect="1" noChangeArrowheads="1"/>
          </p:cNvPicPr>
          <p:nvPr/>
        </p:nvPicPr>
        <p:blipFill>
          <a:blip r:embed="rId2"/>
          <a:srcRect/>
          <a:stretch>
            <a:fillRect/>
          </a:stretch>
        </p:blipFill>
        <p:spPr bwMode="auto">
          <a:xfrm>
            <a:off x="304800" y="1219200"/>
            <a:ext cx="5638800" cy="4229100"/>
          </a:xfrm>
          <a:prstGeom prst="rect">
            <a:avLst/>
          </a:prstGeom>
          <a:noFill/>
          <a:ln w="9525">
            <a:noFill/>
            <a:miter lim="800000"/>
            <a:headEnd/>
            <a:tailEnd/>
          </a:ln>
        </p:spPr>
      </p:pic>
      <p:sp>
        <p:nvSpPr>
          <p:cNvPr id="25604" name="TextBox 3"/>
          <p:cNvSpPr txBox="1">
            <a:spLocks noChangeArrowheads="1"/>
          </p:cNvSpPr>
          <p:nvPr/>
        </p:nvSpPr>
        <p:spPr bwMode="auto">
          <a:xfrm>
            <a:off x="228600" y="152400"/>
            <a:ext cx="8610600" cy="830263"/>
          </a:xfrm>
          <a:prstGeom prst="rect">
            <a:avLst/>
          </a:prstGeom>
          <a:noFill/>
          <a:ln w="9525">
            <a:noFill/>
            <a:miter lim="800000"/>
            <a:headEnd/>
            <a:tailEnd/>
          </a:ln>
        </p:spPr>
        <p:txBody>
          <a:bodyPr>
            <a:spAutoFit/>
          </a:bodyPr>
          <a:lstStyle/>
          <a:p>
            <a:r>
              <a:rPr lang="en-US" sz="2400" i="1"/>
              <a:t>Even with 50% reductions by 2050, CO2 will Increase to 440 PPM; Commit another 1 C warming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t="25372"/>
          <a:stretch>
            <a:fillRect/>
          </a:stretch>
        </p:blipFill>
        <p:spPr bwMode="auto">
          <a:xfrm>
            <a:off x="228600" y="1295400"/>
            <a:ext cx="6934200" cy="3810000"/>
          </a:xfrm>
          <a:prstGeom prst="rect">
            <a:avLst/>
          </a:prstGeom>
          <a:noFill/>
          <a:ln w="9525">
            <a:noFill/>
            <a:miter lim="800000"/>
            <a:headEnd/>
            <a:tailEnd/>
          </a:ln>
        </p:spPr>
      </p:pic>
      <p:sp>
        <p:nvSpPr>
          <p:cNvPr id="26627" name="Rectangle 4"/>
          <p:cNvSpPr>
            <a:spLocks noChangeArrowheads="1"/>
          </p:cNvSpPr>
          <p:nvPr/>
        </p:nvSpPr>
        <p:spPr bwMode="auto">
          <a:xfrm>
            <a:off x="0" y="5103813"/>
            <a:ext cx="9296400" cy="1754187"/>
          </a:xfrm>
          <a:prstGeom prst="rect">
            <a:avLst/>
          </a:prstGeom>
          <a:noFill/>
          <a:ln w="9525">
            <a:noFill/>
            <a:miter lim="800000"/>
            <a:headEnd/>
            <a:tailEnd/>
          </a:ln>
        </p:spPr>
        <p:txBody>
          <a:bodyPr>
            <a:spAutoFit/>
          </a:bodyPr>
          <a:lstStyle/>
          <a:p>
            <a:r>
              <a:rPr lang="en-US" sz="2800"/>
              <a:t>.. </a:t>
            </a:r>
            <a:r>
              <a:rPr lang="en-US" sz="2000">
                <a:solidFill>
                  <a:srgbClr val="00B050"/>
                </a:solidFill>
              </a:rPr>
              <a:t>Total additional investment needs in technology and deployment between now and 2050 would amount to USD 45 trillion, or</a:t>
            </a:r>
          </a:p>
          <a:p>
            <a:r>
              <a:rPr lang="en-US" sz="2000">
                <a:solidFill>
                  <a:srgbClr val="00B050"/>
                </a:solidFill>
              </a:rPr>
              <a:t> 1.1% of average annual global GDP over the period”, IEA, 2008</a:t>
            </a:r>
          </a:p>
          <a:p>
            <a:r>
              <a:rPr lang="en-US" sz="2000">
                <a:solidFill>
                  <a:srgbClr val="00B050"/>
                </a:solidFill>
              </a:rPr>
              <a:t/>
            </a:r>
            <a:br>
              <a:rPr lang="en-US" sz="2000">
                <a:solidFill>
                  <a:srgbClr val="00B050"/>
                </a:solidFill>
              </a:rPr>
            </a:br>
            <a:endParaRPr lang="en-US" sz="2000">
              <a:solidFill>
                <a:srgbClr val="00B050"/>
              </a:solidFill>
            </a:endParaRPr>
          </a:p>
        </p:txBody>
      </p:sp>
      <p:sp>
        <p:nvSpPr>
          <p:cNvPr id="26628" name="TextBox 5"/>
          <p:cNvSpPr txBox="1">
            <a:spLocks noChangeArrowheads="1"/>
          </p:cNvSpPr>
          <p:nvPr/>
        </p:nvSpPr>
        <p:spPr bwMode="auto">
          <a:xfrm>
            <a:off x="457200" y="304800"/>
            <a:ext cx="7010400" cy="523875"/>
          </a:xfrm>
          <a:prstGeom prst="rect">
            <a:avLst/>
          </a:prstGeom>
          <a:noFill/>
          <a:ln w="9525">
            <a:noFill/>
            <a:miter lim="800000"/>
            <a:headEnd/>
            <a:tailEnd/>
          </a:ln>
        </p:spPr>
        <p:txBody>
          <a:bodyPr>
            <a:spAutoFit/>
          </a:bodyPr>
          <a:lstStyle/>
          <a:p>
            <a:r>
              <a:rPr lang="en-US" sz="2800"/>
              <a:t>Intl Energy Angecy- 2008 Report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152400" y="271463"/>
            <a:ext cx="8686800" cy="6494462"/>
          </a:xfrm>
          <a:prstGeom prst="rect">
            <a:avLst/>
          </a:prstGeom>
          <a:noFill/>
          <a:ln w="9525">
            <a:noFill/>
            <a:miter lim="800000"/>
            <a:headEnd/>
            <a:tailEnd/>
          </a:ln>
        </p:spPr>
        <p:txBody>
          <a:bodyPr>
            <a:spAutoFit/>
          </a:bodyPr>
          <a:lstStyle/>
          <a:p>
            <a:pPr>
              <a:defRPr/>
            </a:pPr>
            <a:r>
              <a:rPr lang="en-US" sz="3200" i="1" u="sng" dirty="0">
                <a:latin typeface="Arabic Typesetting" pitchFamily="66" charset="-78"/>
                <a:cs typeface="Arabic Typesetting" pitchFamily="66" charset="-78"/>
              </a:rPr>
              <a:t>Three-Fold Avenues </a:t>
            </a:r>
            <a:r>
              <a:rPr lang="en-US" sz="3200" i="1" u="sng" dirty="0">
                <a:latin typeface="Arabic Typesetting" pitchFamily="66" charset="-78"/>
                <a:cs typeface="Arabic Typesetting" pitchFamily="66" charset="-78"/>
              </a:rPr>
              <a:t>for limiting global warming to 2</a:t>
            </a:r>
            <a:r>
              <a:rPr lang="en-US" sz="3200" i="1" u="sng" baseline="30000" dirty="0">
                <a:latin typeface="Arabic Typesetting" pitchFamily="66" charset="-78"/>
                <a:cs typeface="Arabic Typesetting" pitchFamily="66" charset="-78"/>
              </a:rPr>
              <a:t>0</a:t>
            </a:r>
            <a:r>
              <a:rPr lang="en-US" sz="3200" i="1" u="sng" dirty="0">
                <a:latin typeface="Arabic Typesetting" pitchFamily="66" charset="-78"/>
                <a:cs typeface="Arabic Typesetting" pitchFamily="66" charset="-78"/>
              </a:rPr>
              <a:t>C </a:t>
            </a:r>
            <a:endParaRPr lang="en-US" sz="3200" i="1" u="sng" dirty="0">
              <a:latin typeface="Arabic Typesetting" pitchFamily="66" charset="-78"/>
              <a:cs typeface="Arabic Typesetting" pitchFamily="66" charset="-78"/>
            </a:endParaRPr>
          </a:p>
          <a:p>
            <a:pPr>
              <a:defRPr/>
            </a:pPr>
            <a:r>
              <a:rPr lang="en-US" sz="3200" i="1" dirty="0">
                <a:latin typeface="Arabic Typesetting" pitchFamily="66" charset="-78"/>
                <a:cs typeface="Arabic Typesetting" pitchFamily="66" charset="-78"/>
              </a:rPr>
              <a:t>Ramanathan and Xu, PNAS, 2010</a:t>
            </a:r>
            <a:endParaRPr lang="en-US" sz="3200" i="1" dirty="0">
              <a:latin typeface="Arabic Typesetting" pitchFamily="66" charset="-78"/>
              <a:cs typeface="Arabic Typesetting" pitchFamily="66" charset="-78"/>
            </a:endParaRPr>
          </a:p>
          <a:p>
            <a:pPr>
              <a:defRPr/>
            </a:pPr>
            <a:endParaRPr lang="en-US" sz="3200" i="1" dirty="0">
              <a:solidFill>
                <a:srgbClr val="FF0000"/>
              </a:solidFill>
              <a:latin typeface="Arabic Typesetting" pitchFamily="66" charset="-78"/>
              <a:cs typeface="Arabic Typesetting" pitchFamily="66" charset="-78"/>
            </a:endParaRPr>
          </a:p>
          <a:p>
            <a:pPr marL="571500" indent="-571500">
              <a:buFontTx/>
              <a:buAutoNum type="romanUcPeriod"/>
              <a:defRPr/>
            </a:pPr>
            <a:r>
              <a:rPr lang="en-US" sz="3200" i="1" dirty="0">
                <a:latin typeface="Arabic Typesetting" pitchFamily="66" charset="-78"/>
                <a:cs typeface="Arabic Typesetting" pitchFamily="66" charset="-78"/>
              </a:rPr>
              <a:t>Reduce the rate of thickening of the blanket: CO2 levels to peak below 440ppm</a:t>
            </a:r>
            <a:r>
              <a:rPr lang="en-US" sz="3200" i="1" dirty="0">
                <a:solidFill>
                  <a:srgbClr val="FF0000"/>
                </a:solidFill>
                <a:latin typeface="Arabic Typesetting" pitchFamily="66" charset="-78"/>
                <a:cs typeface="Arabic Typesetting" pitchFamily="66" charset="-78"/>
              </a:rPr>
              <a:t>…(Grandchildren will benefit)</a:t>
            </a:r>
          </a:p>
          <a:p>
            <a:pPr>
              <a:defRPr/>
            </a:pPr>
            <a:endParaRPr lang="en-US" sz="3200" i="1" dirty="0">
              <a:solidFill>
                <a:srgbClr val="FF0000"/>
              </a:solidFill>
              <a:latin typeface="Arabic Typesetting" pitchFamily="66" charset="-78"/>
              <a:cs typeface="Arabic Typesetting" pitchFamily="66" charset="-78"/>
            </a:endParaRPr>
          </a:p>
          <a:p>
            <a:pPr marL="571500" indent="-571500">
              <a:buFontTx/>
              <a:buAutoNum type="romanUcPeriod" startAt="2"/>
              <a:defRPr/>
            </a:pPr>
            <a:r>
              <a:rPr lang="en-US" sz="3200" i="1" dirty="0">
                <a:latin typeface="Arabic Typesetting" pitchFamily="66" charset="-78"/>
                <a:cs typeface="Arabic Typesetting" pitchFamily="66" charset="-78"/>
              </a:rPr>
              <a:t>Offset the unmasking with reductions in warming air-pollutants: Black Carbon and Ozone….. </a:t>
            </a:r>
            <a:r>
              <a:rPr lang="en-US" sz="3200" i="1" dirty="0">
                <a:solidFill>
                  <a:srgbClr val="FF0000"/>
                </a:solidFill>
                <a:latin typeface="Arabic Typesetting" pitchFamily="66" charset="-78"/>
                <a:cs typeface="Arabic Typesetting" pitchFamily="66" charset="-78"/>
              </a:rPr>
              <a:t>(We will benefit)</a:t>
            </a:r>
          </a:p>
          <a:p>
            <a:pPr marL="571500" indent="-571500">
              <a:buFontTx/>
              <a:buAutoNum type="romanUcPeriod" startAt="2"/>
              <a:defRPr/>
            </a:pPr>
            <a:endParaRPr lang="en-US" sz="3200" i="1" dirty="0">
              <a:latin typeface="Arabic Typesetting" pitchFamily="66" charset="-78"/>
              <a:cs typeface="Arabic Typesetting" pitchFamily="66" charset="-78"/>
            </a:endParaRPr>
          </a:p>
          <a:p>
            <a:pPr marL="571500" indent="-571500">
              <a:defRPr/>
            </a:pPr>
            <a:r>
              <a:rPr lang="en-US" sz="3200" i="1" dirty="0">
                <a:latin typeface="Arabic Typesetting" pitchFamily="66" charset="-78"/>
                <a:cs typeface="Arabic Typesetting" pitchFamily="66" charset="-78"/>
              </a:rPr>
              <a:t>III:  Thin the Blanket:  </a:t>
            </a:r>
            <a:r>
              <a:rPr lang="en-US" sz="3200" i="1" dirty="0">
                <a:solidFill>
                  <a:srgbClr val="FF0000"/>
                </a:solidFill>
                <a:latin typeface="Arabic Typesetting" pitchFamily="66" charset="-78"/>
                <a:cs typeface="Arabic Typesetting" pitchFamily="66" charset="-78"/>
              </a:rPr>
              <a:t>(Children will Benefit)</a:t>
            </a:r>
          </a:p>
          <a:p>
            <a:pPr marL="571500" indent="-571500">
              <a:defRPr/>
            </a:pPr>
            <a:r>
              <a:rPr lang="en-US" sz="3200" i="1" dirty="0">
                <a:latin typeface="Arabic Typesetting" pitchFamily="66" charset="-78"/>
                <a:cs typeface="Arabic Typesetting" pitchFamily="66" charset="-78"/>
              </a:rPr>
              <a:t>		a. Methane (10 yrs) and HFCs (1 to 10 years)….. 			b.  Develop Scalable technologies to extract BC, Methane and 	CO2 from the air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p:txBody>
          <a:bodyPr/>
          <a:lstStyle/>
          <a:p>
            <a:endParaRPr lang="en-US" smtClean="0"/>
          </a:p>
        </p:txBody>
      </p:sp>
      <p:sp>
        <p:nvSpPr>
          <p:cNvPr id="29699" name="Rectangle 3"/>
          <p:cNvSpPr>
            <a:spLocks noGrp="1" noChangeArrowheads="1"/>
          </p:cNvSpPr>
          <p:nvPr>
            <p:ph type="subTitle" idx="1"/>
          </p:nvPr>
        </p:nvSpPr>
        <p:spPr/>
        <p:txBody>
          <a:bodyPr/>
          <a:lstStyle/>
          <a:p>
            <a:endParaRPr lang="en-US" smtClean="0"/>
          </a:p>
        </p:txBody>
      </p:sp>
      <p:pic>
        <p:nvPicPr>
          <p:cNvPr id="29700" name="Picture 4" descr="box2"/>
          <p:cNvPicPr>
            <a:picLocks noChangeAspect="1" noChangeArrowheads="1"/>
          </p:cNvPicPr>
          <p:nvPr/>
        </p:nvPicPr>
        <p:blipFill>
          <a:blip r:embed="rId2"/>
          <a:srcRect/>
          <a:stretch>
            <a:fillRect/>
          </a:stretch>
        </p:blipFill>
        <p:spPr bwMode="auto">
          <a:xfrm>
            <a:off x="0" y="941388"/>
            <a:ext cx="9144000" cy="5916612"/>
          </a:xfrm>
          <a:prstGeom prst="rect">
            <a:avLst/>
          </a:prstGeom>
          <a:noFill/>
          <a:ln w="9525">
            <a:noFill/>
            <a:miter lim="800000"/>
            <a:headEnd/>
            <a:tailEnd/>
          </a:ln>
        </p:spPr>
      </p:pic>
      <p:sp>
        <p:nvSpPr>
          <p:cNvPr id="29701" name="Rectangle 1"/>
          <p:cNvSpPr>
            <a:spLocks noChangeArrowheads="1"/>
          </p:cNvSpPr>
          <p:nvPr/>
        </p:nvSpPr>
        <p:spPr bwMode="auto">
          <a:xfrm>
            <a:off x="0" y="0"/>
            <a:ext cx="5060950" cy="808038"/>
          </a:xfrm>
          <a:prstGeom prst="rect">
            <a:avLst/>
          </a:prstGeom>
          <a:noFill/>
          <a:ln w="9525">
            <a:noFill/>
            <a:miter lim="800000"/>
            <a:headEnd/>
            <a:tailEnd/>
          </a:ln>
        </p:spPr>
        <p:txBody>
          <a:bodyPr wrap="none" lIns="457056" tIns="152352" rIns="0" bIns="38088" anchor="ctr">
            <a:spAutoFit/>
          </a:bodyPr>
          <a:lstStyle/>
          <a:p>
            <a:pPr algn="ctr" eaLnBrk="0" hangingPunct="0"/>
            <a:r>
              <a:rPr lang="en-US" sz="1600" b="0" i="1">
                <a:solidFill>
                  <a:srgbClr val="000000"/>
                </a:solidFill>
                <a:latin typeface="Cambria" pitchFamily="18" charset="0"/>
                <a:cs typeface="Times New Roman" pitchFamily="18" charset="0"/>
              </a:rPr>
              <a:t>The Copenhagen Accord for Limiting Global Warming:</a:t>
            </a:r>
            <a:endParaRPr lang="en-US" sz="1600">
              <a:solidFill>
                <a:srgbClr val="000000"/>
              </a:solidFill>
              <a:latin typeface="Cambria" pitchFamily="18" charset="0"/>
              <a:cs typeface="Times New Roman" pitchFamily="18" charset="0"/>
            </a:endParaRPr>
          </a:p>
          <a:p>
            <a:pPr algn="ctr" eaLnBrk="0" hangingPunct="0"/>
            <a:r>
              <a:rPr lang="en-US" sz="1200" b="0" i="1">
                <a:solidFill>
                  <a:srgbClr val="000000"/>
                </a:solidFill>
                <a:latin typeface="Times New Roman" pitchFamily="18" charset="0"/>
                <a:ea typeface="SimSun" pitchFamily="2" charset="-122"/>
                <a:cs typeface="Times New Roman" pitchFamily="18" charset="0"/>
              </a:rPr>
              <a:t>Criteria, Constraints and Available Avenues</a:t>
            </a:r>
          </a:p>
          <a:p>
            <a:pPr algn="ctr" eaLnBrk="0" hangingPunct="0"/>
            <a:r>
              <a:rPr lang="en-US" sz="1200" b="0" i="1">
                <a:solidFill>
                  <a:srgbClr val="000000"/>
                </a:solidFill>
                <a:latin typeface="Times New Roman" pitchFamily="18" charset="0"/>
                <a:ea typeface="SimSun" pitchFamily="2" charset="-122"/>
                <a:cs typeface="Times New Roman" pitchFamily="18" charset="0"/>
              </a:rPr>
              <a:t>Ramanathan and Xu, PNAS, 2010</a:t>
            </a:r>
            <a:endParaRPr lang="en-US"/>
          </a:p>
        </p:txBody>
      </p:sp>
      <p:sp>
        <p:nvSpPr>
          <p:cNvPr id="29702" name="TextBox 7"/>
          <p:cNvSpPr txBox="1">
            <a:spLocks noChangeArrowheads="1"/>
          </p:cNvSpPr>
          <p:nvPr/>
        </p:nvSpPr>
        <p:spPr bwMode="auto">
          <a:xfrm>
            <a:off x="4953000" y="4419600"/>
            <a:ext cx="4095750" cy="646113"/>
          </a:xfrm>
          <a:prstGeom prst="rect">
            <a:avLst/>
          </a:prstGeom>
          <a:noFill/>
          <a:ln w="9525">
            <a:noFill/>
            <a:miter lim="800000"/>
            <a:headEnd/>
            <a:tailEnd/>
          </a:ln>
        </p:spPr>
        <p:txBody>
          <a:bodyPr wrap="none">
            <a:spAutoFit/>
          </a:bodyPr>
          <a:lstStyle/>
          <a:p>
            <a:r>
              <a:rPr lang="en-US"/>
              <a:t>An Integrated Carbon cycle-Climate</a:t>
            </a:r>
          </a:p>
          <a:p>
            <a:r>
              <a:rPr lang="en-US"/>
              <a:t>Model: Stochastic Model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fig1"/>
          <p:cNvPicPr>
            <a:picLocks noChangeAspect="1" noChangeArrowheads="1"/>
          </p:cNvPicPr>
          <p:nvPr/>
        </p:nvPicPr>
        <p:blipFill>
          <a:blip r:embed="rId2"/>
          <a:srcRect l="51968" t="53386" r="6458" b="3780"/>
          <a:stretch>
            <a:fillRect/>
          </a:stretch>
        </p:blipFill>
        <p:spPr bwMode="auto">
          <a:xfrm>
            <a:off x="511175" y="990600"/>
            <a:ext cx="7593013" cy="5867400"/>
          </a:xfrm>
          <a:prstGeom prst="rect">
            <a:avLst/>
          </a:prstGeom>
          <a:noFill/>
          <a:ln w="9525">
            <a:noFill/>
            <a:miter lim="800000"/>
            <a:headEnd/>
            <a:tailEnd/>
          </a:ln>
        </p:spPr>
      </p:pic>
      <p:sp>
        <p:nvSpPr>
          <p:cNvPr id="30723" name="Rectangle 2"/>
          <p:cNvSpPr>
            <a:spLocks noChangeArrowheads="1"/>
          </p:cNvSpPr>
          <p:nvPr/>
        </p:nvSpPr>
        <p:spPr bwMode="auto">
          <a:xfrm>
            <a:off x="381000" y="0"/>
            <a:ext cx="7467600" cy="1169988"/>
          </a:xfrm>
          <a:prstGeom prst="rect">
            <a:avLst/>
          </a:prstGeom>
          <a:noFill/>
          <a:ln w="9525">
            <a:noFill/>
            <a:miter lim="800000"/>
            <a:headEnd/>
            <a:tailEnd/>
          </a:ln>
        </p:spPr>
        <p:txBody>
          <a:bodyPr>
            <a:spAutoFit/>
          </a:bodyPr>
          <a:lstStyle/>
          <a:p>
            <a:pPr algn="ctr" eaLnBrk="0" hangingPunct="0"/>
            <a:r>
              <a:rPr lang="en-US" sz="2400" b="0" i="1">
                <a:solidFill>
                  <a:srgbClr val="000000"/>
                </a:solidFill>
                <a:latin typeface="Cambria" pitchFamily="18" charset="0"/>
                <a:cs typeface="Times New Roman" pitchFamily="18" charset="0"/>
              </a:rPr>
              <a:t>The Copenhagen Accord for Limiting Global Warming:</a:t>
            </a:r>
            <a:endParaRPr lang="en-US" sz="2400">
              <a:solidFill>
                <a:srgbClr val="000000"/>
              </a:solidFill>
              <a:latin typeface="Cambria" pitchFamily="18" charset="0"/>
              <a:cs typeface="Times New Roman" pitchFamily="18" charset="0"/>
            </a:endParaRPr>
          </a:p>
          <a:p>
            <a:pPr algn="ctr" eaLnBrk="0" hangingPunct="0"/>
            <a:r>
              <a:rPr lang="en-US" b="0" i="1">
                <a:solidFill>
                  <a:srgbClr val="000000"/>
                </a:solidFill>
                <a:latin typeface="Times New Roman" pitchFamily="18" charset="0"/>
                <a:ea typeface="SimSun" pitchFamily="2" charset="-122"/>
                <a:cs typeface="Times New Roman" pitchFamily="18" charset="0"/>
              </a:rPr>
              <a:t>Criteria, Constraints and Available Avenues</a:t>
            </a:r>
          </a:p>
          <a:p>
            <a:pPr algn="ctr" eaLnBrk="0" hangingPunct="0"/>
            <a:r>
              <a:rPr lang="en-US" b="0" i="1">
                <a:solidFill>
                  <a:srgbClr val="000000"/>
                </a:solidFill>
                <a:latin typeface="Times New Roman" pitchFamily="18" charset="0"/>
                <a:ea typeface="SimSun" pitchFamily="2" charset="-122"/>
                <a:cs typeface="Times New Roman" pitchFamily="18" charset="0"/>
              </a:rPr>
              <a:t>Ramanathan and Xu, Submitted to PNAS, 2010</a:t>
            </a:r>
            <a:endParaRPr lang="en-US" sz="28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NDOEX"/>
          <p:cNvPicPr>
            <a:picLocks noChangeAspect="1" noChangeArrowheads="1"/>
          </p:cNvPicPr>
          <p:nvPr/>
        </p:nvPicPr>
        <p:blipFill>
          <a:blip r:embed="rId2"/>
          <a:srcRect/>
          <a:stretch>
            <a:fillRect/>
          </a:stretch>
        </p:blipFill>
        <p:spPr bwMode="auto">
          <a:xfrm>
            <a:off x="304800" y="1219200"/>
            <a:ext cx="4057650" cy="5410200"/>
          </a:xfrm>
          <a:prstGeom prst="rect">
            <a:avLst/>
          </a:prstGeom>
          <a:noFill/>
          <a:ln w="9525">
            <a:noFill/>
            <a:miter lim="800000"/>
            <a:headEnd/>
            <a:tailEnd/>
          </a:ln>
        </p:spPr>
      </p:pic>
      <p:sp>
        <p:nvSpPr>
          <p:cNvPr id="31747" name="Rectangle 3"/>
          <p:cNvSpPr>
            <a:spLocks noChangeArrowheads="1"/>
          </p:cNvSpPr>
          <p:nvPr/>
        </p:nvSpPr>
        <p:spPr bwMode="auto">
          <a:xfrm>
            <a:off x="0" y="-122238"/>
            <a:ext cx="4095750" cy="1374776"/>
          </a:xfrm>
          <a:prstGeom prst="rect">
            <a:avLst/>
          </a:prstGeom>
          <a:solidFill>
            <a:schemeClr val="accent2"/>
          </a:solidFill>
          <a:ln w="9525">
            <a:noFill/>
            <a:miter lim="800000"/>
            <a:headEnd/>
            <a:tailEnd/>
          </a:ln>
        </p:spPr>
        <p:txBody>
          <a:bodyPr wrap="none" anchor="ctr">
            <a:spAutoFit/>
          </a:bodyPr>
          <a:lstStyle/>
          <a:p>
            <a:r>
              <a:rPr lang="en-US">
                <a:solidFill>
                  <a:schemeClr val="bg1"/>
                </a:solidFill>
              </a:rPr>
              <a:t>Indian Ocean Experiment (INDOEX):</a:t>
            </a:r>
          </a:p>
          <a:p>
            <a:r>
              <a:rPr lang="en-US">
                <a:solidFill>
                  <a:schemeClr val="bg1"/>
                </a:solidFill>
              </a:rPr>
              <a:t>	1996-1999  </a:t>
            </a:r>
          </a:p>
          <a:p>
            <a:r>
              <a:rPr lang="en-US" sz="1600">
                <a:solidFill>
                  <a:schemeClr val="bg1"/>
                </a:solidFill>
              </a:rPr>
              <a:t>Lead Agency: NSF; Lead Inst: SIO</a:t>
            </a:r>
          </a:p>
          <a:p>
            <a:r>
              <a:rPr lang="en-US" sz="1600">
                <a:solidFill>
                  <a:schemeClr val="bg1"/>
                </a:solidFill>
              </a:rPr>
              <a:t>Chief Scientists: Ramanathan &amp; Crutzen</a:t>
            </a:r>
          </a:p>
          <a:p>
            <a:r>
              <a:rPr lang="en-US" sz="1600">
                <a:solidFill>
                  <a:schemeClr val="bg1"/>
                </a:solidFill>
              </a:rPr>
              <a:t>Chair Steering Committee: Ramanathan</a:t>
            </a:r>
          </a:p>
        </p:txBody>
      </p:sp>
      <p:sp>
        <p:nvSpPr>
          <p:cNvPr id="31748" name="Text Box 7"/>
          <p:cNvSpPr txBox="1">
            <a:spLocks noChangeArrowheads="1"/>
          </p:cNvSpPr>
          <p:nvPr/>
        </p:nvSpPr>
        <p:spPr bwMode="auto">
          <a:xfrm>
            <a:off x="4495800" y="381000"/>
            <a:ext cx="4495800" cy="6143625"/>
          </a:xfrm>
          <a:prstGeom prst="rect">
            <a:avLst/>
          </a:prstGeom>
          <a:solidFill>
            <a:schemeClr val="accent2"/>
          </a:solidFill>
          <a:ln w="9525">
            <a:solidFill>
              <a:schemeClr val="accent2"/>
            </a:solidFill>
            <a:miter lim="800000"/>
            <a:headEnd/>
            <a:tailEnd/>
          </a:ln>
        </p:spPr>
        <p:txBody>
          <a:bodyPr>
            <a:spAutoFit/>
          </a:bodyPr>
          <a:lstStyle/>
          <a:p>
            <a:r>
              <a:rPr lang="en-US" i="1">
                <a:solidFill>
                  <a:srgbClr val="FFFF00"/>
                </a:solidFill>
                <a:latin typeface="Adobe Caslon Pro Bold"/>
              </a:rPr>
              <a:t>International Collaboration is Vital</a:t>
            </a:r>
          </a:p>
          <a:p>
            <a:r>
              <a:rPr lang="en-US" i="1">
                <a:solidFill>
                  <a:srgbClr val="FFFF00"/>
                </a:solidFill>
                <a:latin typeface="Adobe Caslon Pro Bold"/>
              </a:rPr>
              <a:t>For Global Warming Research: INDOEX is an</a:t>
            </a:r>
          </a:p>
          <a:p>
            <a:r>
              <a:rPr lang="en-US" i="1">
                <a:solidFill>
                  <a:srgbClr val="FFFF00"/>
                </a:solidFill>
                <a:latin typeface="Adobe Caslon Pro Bold"/>
              </a:rPr>
              <a:t>Excellent example</a:t>
            </a:r>
          </a:p>
          <a:p>
            <a:endParaRPr lang="en-US" i="1">
              <a:solidFill>
                <a:srgbClr val="FFFF00"/>
              </a:solidFill>
              <a:latin typeface="Adobe Caslon Pro Bold"/>
            </a:endParaRPr>
          </a:p>
          <a:p>
            <a:r>
              <a:rPr lang="en-US" i="1">
                <a:solidFill>
                  <a:schemeClr val="bg1"/>
                </a:solidFill>
              </a:rPr>
              <a:t>European/ Indian/ Maldivian/American</a:t>
            </a:r>
          </a:p>
          <a:p>
            <a:r>
              <a:rPr lang="en-US" i="1">
                <a:solidFill>
                  <a:schemeClr val="bg1"/>
                </a:solidFill>
              </a:rPr>
              <a:t>Collaboration</a:t>
            </a:r>
          </a:p>
          <a:p>
            <a:endParaRPr lang="en-US" i="1">
              <a:solidFill>
                <a:schemeClr val="bg1"/>
              </a:solidFill>
            </a:endParaRPr>
          </a:p>
          <a:p>
            <a:r>
              <a:rPr lang="en-US" i="1">
                <a:solidFill>
                  <a:schemeClr val="bg1"/>
                </a:solidFill>
              </a:rPr>
              <a:t>Over 200 scientists from these nations</a:t>
            </a:r>
          </a:p>
          <a:p>
            <a:r>
              <a:rPr lang="en-US" i="1">
                <a:solidFill>
                  <a:schemeClr val="bg1"/>
                </a:solidFill>
              </a:rPr>
              <a:t>Joined INDOEX</a:t>
            </a:r>
          </a:p>
          <a:p>
            <a:endParaRPr lang="en-US">
              <a:solidFill>
                <a:schemeClr val="bg1"/>
              </a:solidFill>
            </a:endParaRPr>
          </a:p>
          <a:p>
            <a:r>
              <a:rPr lang="en-US" i="1">
                <a:solidFill>
                  <a:srgbClr val="FFFF00"/>
                </a:solidFill>
                <a:latin typeface="Adobe Caslon Pro Bold"/>
              </a:rPr>
              <a:t>The Aerosol and Brown Cloud problem</a:t>
            </a:r>
          </a:p>
          <a:p>
            <a:r>
              <a:rPr lang="en-US" i="1">
                <a:solidFill>
                  <a:srgbClr val="FFFF00"/>
                </a:solidFill>
                <a:latin typeface="Adobe Caslon Pro Bold"/>
              </a:rPr>
              <a:t>Was hit with every tool we had</a:t>
            </a:r>
          </a:p>
          <a:p>
            <a:r>
              <a:rPr lang="en-US">
                <a:solidFill>
                  <a:srgbClr val="FFFF00"/>
                </a:solidFill>
              </a:rPr>
              <a:t>	</a:t>
            </a:r>
            <a:endParaRPr lang="en-US" sz="2400">
              <a:solidFill>
                <a:srgbClr val="FFFF00"/>
              </a:solidFill>
            </a:endParaRPr>
          </a:p>
          <a:p>
            <a:r>
              <a:rPr lang="en-US" i="1">
                <a:solidFill>
                  <a:schemeClr val="bg1"/>
                </a:solidFill>
              </a:rPr>
              <a:t>Discovered that Aerosols in Atmospheric Brown  Clouds Can cause dimming over  vast areas of the Oceans and continents</a:t>
            </a:r>
          </a:p>
          <a:p>
            <a:endParaRPr lang="en-US" i="1">
              <a:solidFill>
                <a:schemeClr val="bg1"/>
              </a:solidFill>
            </a:endParaRPr>
          </a:p>
          <a:p>
            <a:r>
              <a:rPr lang="en-US" i="1">
                <a:solidFill>
                  <a:srgbClr val="FFFF00"/>
                </a:solidFill>
              </a:rPr>
              <a:t> </a:t>
            </a:r>
          </a:p>
          <a:p>
            <a:r>
              <a:rPr lang="en-US" i="1">
                <a:solidFill>
                  <a:srgbClr val="FFFF00"/>
                </a:solidFill>
                <a:latin typeface="Adobe Caslon Pro Bold"/>
              </a:rPr>
              <a:t>Ramanathan et al (2001)  &amp; over 200 papers</a:t>
            </a:r>
          </a:p>
          <a:p>
            <a:r>
              <a:rPr lang="en-US" i="1">
                <a:solidFill>
                  <a:srgbClr val="FFFF00"/>
                </a:solidFill>
                <a:latin typeface="Adobe Caslon Pro Bold"/>
              </a:rPr>
              <a:t>in European, Indian and Americam Journals</a:t>
            </a:r>
          </a:p>
          <a:p>
            <a:endParaRPr lang="en-US">
              <a:solidFill>
                <a:srgbClr val="FFFF00"/>
              </a:solidFill>
              <a:latin typeface="Adobe Caslon Pro Bold"/>
            </a:endParaRPr>
          </a:p>
        </p:txBody>
      </p:sp>
      <p:sp>
        <p:nvSpPr>
          <p:cNvPr id="31749" name="Text Box 8"/>
          <p:cNvSpPr txBox="1">
            <a:spLocks noChangeArrowheads="1"/>
          </p:cNvSpPr>
          <p:nvPr/>
        </p:nvSpPr>
        <p:spPr bwMode="auto">
          <a:xfrm>
            <a:off x="228600" y="6521450"/>
            <a:ext cx="1909763" cy="336550"/>
          </a:xfrm>
          <a:prstGeom prst="rect">
            <a:avLst/>
          </a:prstGeom>
          <a:noFill/>
          <a:ln w="9525">
            <a:noFill/>
            <a:miter lim="800000"/>
            <a:headEnd/>
            <a:tailEnd/>
          </a:ln>
        </p:spPr>
        <p:txBody>
          <a:bodyPr wrap="none">
            <a:spAutoFit/>
          </a:bodyPr>
          <a:lstStyle/>
          <a:p>
            <a:r>
              <a:rPr lang="en-US" sz="1600"/>
              <a:t>Ramanathan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refl1_143"/>
          <p:cNvPicPr>
            <a:picLocks noChangeAspect="1" noChangeArrowheads="1"/>
          </p:cNvPicPr>
          <p:nvPr/>
        </p:nvPicPr>
        <p:blipFill>
          <a:blip r:embed="rId2"/>
          <a:srcRect/>
          <a:stretch>
            <a:fillRect/>
          </a:stretch>
        </p:blipFill>
        <p:spPr bwMode="auto">
          <a:xfrm>
            <a:off x="0" y="0"/>
            <a:ext cx="4575175" cy="6858000"/>
          </a:xfrm>
          <a:prstGeom prst="rect">
            <a:avLst/>
          </a:prstGeom>
          <a:noFill/>
          <a:ln w="9525">
            <a:noFill/>
            <a:miter lim="800000"/>
            <a:headEnd/>
            <a:tailEnd/>
          </a:ln>
        </p:spPr>
      </p:pic>
      <p:pic>
        <p:nvPicPr>
          <p:cNvPr id="32771" name="Picture 3" descr="India_haze_2001338 Dec 2001_lrg"/>
          <p:cNvPicPr>
            <a:picLocks noChangeAspect="1" noChangeArrowheads="1"/>
          </p:cNvPicPr>
          <p:nvPr/>
        </p:nvPicPr>
        <p:blipFill>
          <a:blip r:embed="rId3"/>
          <a:srcRect/>
          <a:stretch>
            <a:fillRect/>
          </a:stretch>
        </p:blipFill>
        <p:spPr bwMode="auto">
          <a:xfrm>
            <a:off x="4876800" y="0"/>
            <a:ext cx="4267200" cy="6858000"/>
          </a:xfrm>
          <a:prstGeom prst="rect">
            <a:avLst/>
          </a:prstGeom>
          <a:noFill/>
          <a:ln w="9525">
            <a:noFill/>
            <a:miter lim="800000"/>
            <a:headEnd/>
            <a:tailEnd/>
          </a:ln>
        </p:spPr>
      </p:pic>
      <p:sp>
        <p:nvSpPr>
          <p:cNvPr id="32772" name="Text Box 4"/>
          <p:cNvSpPr txBox="1">
            <a:spLocks noChangeArrowheads="1"/>
          </p:cNvSpPr>
          <p:nvPr/>
        </p:nvSpPr>
        <p:spPr bwMode="auto">
          <a:xfrm>
            <a:off x="2209800" y="6096000"/>
            <a:ext cx="2127250" cy="366713"/>
          </a:xfrm>
          <a:prstGeom prst="rect">
            <a:avLst/>
          </a:prstGeom>
          <a:noFill/>
          <a:ln w="9525">
            <a:noFill/>
            <a:miter lim="800000"/>
            <a:headEnd/>
            <a:tailEnd/>
          </a:ln>
        </p:spPr>
        <p:txBody>
          <a:bodyPr wrap="none">
            <a:spAutoFit/>
          </a:bodyPr>
          <a:lstStyle/>
          <a:p>
            <a:r>
              <a:rPr lang="en-US">
                <a:solidFill>
                  <a:schemeClr val="bg1"/>
                </a:solidFill>
              </a:rPr>
              <a:t>November 14 2006</a:t>
            </a:r>
          </a:p>
        </p:txBody>
      </p:sp>
      <p:sp>
        <p:nvSpPr>
          <p:cNvPr id="32773" name="Text Box 5"/>
          <p:cNvSpPr txBox="1">
            <a:spLocks noChangeArrowheads="1"/>
          </p:cNvSpPr>
          <p:nvPr/>
        </p:nvSpPr>
        <p:spPr bwMode="auto">
          <a:xfrm>
            <a:off x="7016750" y="6096000"/>
            <a:ext cx="2127250" cy="366713"/>
          </a:xfrm>
          <a:prstGeom prst="rect">
            <a:avLst/>
          </a:prstGeom>
          <a:noFill/>
          <a:ln w="9525">
            <a:noFill/>
            <a:miter lim="800000"/>
            <a:headEnd/>
            <a:tailEnd/>
          </a:ln>
        </p:spPr>
        <p:txBody>
          <a:bodyPr wrap="none">
            <a:spAutoFit/>
          </a:bodyPr>
          <a:lstStyle/>
          <a:p>
            <a:r>
              <a:rPr lang="en-US">
                <a:solidFill>
                  <a:schemeClr val="bg1"/>
                </a:solidFill>
              </a:rPr>
              <a:t>December 21 2001</a:t>
            </a:r>
          </a:p>
        </p:txBody>
      </p:sp>
      <p:sp>
        <p:nvSpPr>
          <p:cNvPr id="32774" name="Text Box 6"/>
          <p:cNvSpPr txBox="1">
            <a:spLocks noChangeArrowheads="1"/>
          </p:cNvSpPr>
          <p:nvPr/>
        </p:nvSpPr>
        <p:spPr bwMode="auto">
          <a:xfrm>
            <a:off x="4953000" y="6491288"/>
            <a:ext cx="2133600" cy="366712"/>
          </a:xfrm>
          <a:prstGeom prst="rect">
            <a:avLst/>
          </a:prstGeom>
          <a:noFill/>
          <a:ln w="9525">
            <a:noFill/>
            <a:miter lim="800000"/>
            <a:headEnd/>
            <a:tailEnd/>
          </a:ln>
        </p:spPr>
        <p:txBody>
          <a:bodyPr>
            <a:spAutoFit/>
          </a:bodyPr>
          <a:lstStyle/>
          <a:p>
            <a:pPr>
              <a:spcBef>
                <a:spcPct val="50000"/>
              </a:spcBef>
            </a:pPr>
            <a:r>
              <a:rPr lang="en-US" i="1">
                <a:solidFill>
                  <a:schemeClr val="bg1"/>
                </a:solidFill>
              </a:rPr>
              <a:t>Ramanathan 2007</a:t>
            </a:r>
          </a:p>
        </p:txBody>
      </p:sp>
      <p:sp>
        <p:nvSpPr>
          <p:cNvPr id="32775" name="Text Box 7"/>
          <p:cNvSpPr txBox="1">
            <a:spLocks noChangeArrowheads="1"/>
          </p:cNvSpPr>
          <p:nvPr/>
        </p:nvSpPr>
        <p:spPr bwMode="auto">
          <a:xfrm>
            <a:off x="685800" y="3484563"/>
            <a:ext cx="2759075" cy="579437"/>
          </a:xfrm>
          <a:prstGeom prst="rect">
            <a:avLst/>
          </a:prstGeom>
          <a:noFill/>
          <a:ln w="9525">
            <a:noFill/>
            <a:miter lim="800000"/>
            <a:headEnd/>
            <a:tailEnd/>
          </a:ln>
        </p:spPr>
        <p:txBody>
          <a:bodyPr wrap="none">
            <a:spAutoFit/>
          </a:bodyPr>
          <a:lstStyle/>
          <a:p>
            <a:r>
              <a:rPr lang="en-US" sz="3200">
                <a:solidFill>
                  <a:srgbClr val="FFFF00"/>
                </a:solidFill>
              </a:rPr>
              <a:t>NASA-MODIS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533400" y="706438"/>
          <a:ext cx="8229600" cy="6151562"/>
        </p:xfrm>
        <a:graphic>
          <a:graphicData uri="http://schemas.openxmlformats.org/presentationml/2006/ole">
            <p:oleObj spid="_x0000_s3074" name="Worksheet" r:id="rId3" imgW="6229731" imgH="4658157" progId="Excel.Sheet.8">
              <p:embed/>
            </p:oleObj>
          </a:graphicData>
        </a:graphic>
      </p:graphicFrame>
      <p:sp>
        <p:nvSpPr>
          <p:cNvPr id="3075" name="Text Box 3"/>
          <p:cNvSpPr txBox="1">
            <a:spLocks noChangeArrowheads="1"/>
          </p:cNvSpPr>
          <p:nvPr/>
        </p:nvSpPr>
        <p:spPr bwMode="auto">
          <a:xfrm>
            <a:off x="8137525" y="6411913"/>
            <a:ext cx="673100" cy="304800"/>
          </a:xfrm>
          <a:prstGeom prst="rect">
            <a:avLst/>
          </a:prstGeom>
          <a:noFill/>
          <a:ln w="9525">
            <a:noFill/>
            <a:miter lim="800000"/>
            <a:headEnd/>
            <a:tailEnd/>
          </a:ln>
        </p:spPr>
        <p:txBody>
          <a:bodyPr wrap="none">
            <a:spAutoFit/>
          </a:bodyPr>
          <a:lstStyle/>
          <a:p>
            <a:pPr eaLnBrk="0" hangingPunct="0"/>
            <a:r>
              <a:rPr lang="en-US" altLang="en-US" sz="1400">
                <a:latin typeface="Times New Roman" pitchFamily="18" charset="0"/>
              </a:rPr>
              <a:t>Plate 8</a:t>
            </a:r>
          </a:p>
        </p:txBody>
      </p:sp>
      <p:sp>
        <p:nvSpPr>
          <p:cNvPr id="3076" name="Text Box 4"/>
          <p:cNvSpPr txBox="1">
            <a:spLocks noChangeArrowheads="1"/>
          </p:cNvSpPr>
          <p:nvPr/>
        </p:nvSpPr>
        <p:spPr bwMode="auto">
          <a:xfrm>
            <a:off x="914400" y="381000"/>
            <a:ext cx="457200" cy="5386388"/>
          </a:xfrm>
          <a:prstGeom prst="rect">
            <a:avLst/>
          </a:prstGeom>
          <a:solidFill>
            <a:schemeClr val="bg1"/>
          </a:solidFill>
          <a:ln w="9525">
            <a:noFill/>
            <a:miter lim="800000"/>
            <a:headEnd/>
            <a:tailEnd/>
          </a:ln>
        </p:spPr>
        <p:txBody>
          <a:bodyPr>
            <a:spAutoFit/>
          </a:bodyPr>
          <a:lstStyle/>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p:txBody>
      </p:sp>
      <p:sp>
        <p:nvSpPr>
          <p:cNvPr id="3077" name="Text Box 5"/>
          <p:cNvSpPr txBox="1">
            <a:spLocks noChangeArrowheads="1"/>
          </p:cNvSpPr>
          <p:nvPr/>
        </p:nvSpPr>
        <p:spPr bwMode="auto">
          <a:xfrm>
            <a:off x="990600" y="152400"/>
            <a:ext cx="6934200" cy="457200"/>
          </a:xfrm>
          <a:prstGeom prst="rect">
            <a:avLst/>
          </a:prstGeom>
          <a:noFill/>
          <a:ln w="9525">
            <a:noFill/>
            <a:miter lim="800000"/>
            <a:headEnd/>
            <a:tailEnd/>
          </a:ln>
        </p:spPr>
        <p:txBody>
          <a:bodyPr>
            <a:spAutoFit/>
          </a:bodyPr>
          <a:lstStyle/>
          <a:p>
            <a:pPr>
              <a:spcBef>
                <a:spcPct val="50000"/>
              </a:spcBef>
            </a:pPr>
            <a:endParaRPr lang="en-US" altLang="en-US" sz="2400">
              <a:latin typeface="Times New Roman" pitchFamily="18" charset="0"/>
            </a:endParaRPr>
          </a:p>
        </p:txBody>
      </p:sp>
      <p:sp>
        <p:nvSpPr>
          <p:cNvPr id="3078" name="Text Box 6"/>
          <p:cNvSpPr txBox="1">
            <a:spLocks noChangeArrowheads="1"/>
          </p:cNvSpPr>
          <p:nvPr/>
        </p:nvSpPr>
        <p:spPr bwMode="auto">
          <a:xfrm>
            <a:off x="7620000" y="381000"/>
            <a:ext cx="457200" cy="5386388"/>
          </a:xfrm>
          <a:prstGeom prst="rect">
            <a:avLst/>
          </a:prstGeom>
          <a:solidFill>
            <a:schemeClr val="bg1"/>
          </a:solidFill>
          <a:ln w="9525">
            <a:noFill/>
            <a:miter lim="800000"/>
            <a:headEnd/>
            <a:tailEnd/>
          </a:ln>
        </p:spPr>
        <p:txBody>
          <a:bodyPr>
            <a:spAutoFit/>
          </a:bodyPr>
          <a:lstStyle/>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a:p>
            <a:pPr>
              <a:spcBef>
                <a:spcPct val="50000"/>
              </a:spcBef>
            </a:pPr>
            <a:endParaRPr lang="en-US" altLang="en-US" sz="2400">
              <a:latin typeface="Times New Roman" pitchFamily="18" charset="0"/>
            </a:endParaRPr>
          </a:p>
        </p:txBody>
      </p:sp>
      <p:sp>
        <p:nvSpPr>
          <p:cNvPr id="3079" name="Text Box 7"/>
          <p:cNvSpPr txBox="1">
            <a:spLocks noChangeArrowheads="1"/>
          </p:cNvSpPr>
          <p:nvPr/>
        </p:nvSpPr>
        <p:spPr bwMode="auto">
          <a:xfrm>
            <a:off x="5943600" y="5562600"/>
            <a:ext cx="2425700" cy="396875"/>
          </a:xfrm>
          <a:prstGeom prst="rect">
            <a:avLst/>
          </a:prstGeom>
          <a:solidFill>
            <a:schemeClr val="accent2"/>
          </a:solidFill>
          <a:ln w="9525">
            <a:noFill/>
            <a:miter lim="800000"/>
            <a:headEnd/>
            <a:tailEnd/>
          </a:ln>
        </p:spPr>
        <p:txBody>
          <a:bodyPr wrap="none">
            <a:spAutoFit/>
          </a:bodyPr>
          <a:lstStyle/>
          <a:p>
            <a:r>
              <a:rPr lang="en-US" sz="2000">
                <a:solidFill>
                  <a:schemeClr val="bg1"/>
                </a:solidFill>
                <a:latin typeface="Times New Roman" pitchFamily="18" charset="0"/>
              </a:rPr>
              <a:t>Uncertainty &lt; +- 4%</a:t>
            </a:r>
          </a:p>
        </p:txBody>
      </p:sp>
      <p:sp>
        <p:nvSpPr>
          <p:cNvPr id="3080" name="Text Box 8"/>
          <p:cNvSpPr txBox="1">
            <a:spLocks noChangeArrowheads="1"/>
          </p:cNvSpPr>
          <p:nvPr/>
        </p:nvSpPr>
        <p:spPr bwMode="auto">
          <a:xfrm>
            <a:off x="200025" y="49213"/>
            <a:ext cx="7693025" cy="701675"/>
          </a:xfrm>
          <a:prstGeom prst="rect">
            <a:avLst/>
          </a:prstGeom>
          <a:solidFill>
            <a:schemeClr val="accent2"/>
          </a:solidFill>
          <a:ln w="9525">
            <a:noFill/>
            <a:miter lim="800000"/>
            <a:headEnd/>
            <a:tailEnd/>
          </a:ln>
        </p:spPr>
        <p:txBody>
          <a:bodyPr wrap="none">
            <a:spAutoFit/>
          </a:bodyPr>
          <a:lstStyle/>
          <a:p>
            <a:r>
              <a:rPr lang="en-US" sz="2000" i="1">
                <a:solidFill>
                  <a:srgbClr val="FFFF00"/>
                </a:solidFill>
                <a:latin typeface="Times New Roman" pitchFamily="18" charset="0"/>
              </a:rPr>
              <a:t>Chemical Analysis of Filters over the Indian Ocean from C-130 aircraft</a:t>
            </a:r>
          </a:p>
          <a:p>
            <a:r>
              <a:rPr lang="en-US" sz="2000" i="1">
                <a:solidFill>
                  <a:srgbClr val="FFFF00"/>
                </a:solidFill>
                <a:latin typeface="Times New Roman" pitchFamily="18" charset="0"/>
              </a:rPr>
              <a:t>					Ramanathan et al, 2001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524000" y="2362200"/>
            <a:ext cx="6080125" cy="0"/>
          </a:xfrm>
          <a:prstGeom prst="rect">
            <a:avLst/>
          </a:prstGeom>
          <a:noFill/>
          <a:ln w="9525">
            <a:noFill/>
            <a:miter lim="800000"/>
            <a:headEnd/>
            <a:tailEnd/>
          </a:ln>
        </p:spPr>
        <p:txBody>
          <a:bodyPr wrap="none">
            <a:spAutoFit/>
          </a:bodyPr>
          <a:lstStyle/>
          <a:p>
            <a:endParaRPr lang="en-US"/>
          </a:p>
        </p:txBody>
      </p:sp>
      <p:pic>
        <p:nvPicPr>
          <p:cNvPr id="34819" name="Picture 3" descr="plate10"/>
          <p:cNvPicPr>
            <a:picLocks noChangeAspect="1" noChangeArrowheads="1"/>
          </p:cNvPicPr>
          <p:nvPr/>
        </p:nvPicPr>
        <p:blipFill>
          <a:blip r:embed="rId2"/>
          <a:srcRect t="33031"/>
          <a:stretch>
            <a:fillRect/>
          </a:stretch>
        </p:blipFill>
        <p:spPr bwMode="auto">
          <a:xfrm>
            <a:off x="0" y="692150"/>
            <a:ext cx="7086600" cy="6165850"/>
          </a:xfrm>
          <a:prstGeom prst="rect">
            <a:avLst/>
          </a:prstGeom>
          <a:noFill/>
          <a:ln w="9525">
            <a:noFill/>
            <a:miter lim="800000"/>
            <a:headEnd/>
            <a:tailEnd/>
          </a:ln>
        </p:spPr>
      </p:pic>
      <p:sp>
        <p:nvSpPr>
          <p:cNvPr id="34820" name="Text Box 4"/>
          <p:cNvSpPr txBox="1">
            <a:spLocks noChangeArrowheads="1"/>
          </p:cNvSpPr>
          <p:nvPr/>
        </p:nvSpPr>
        <p:spPr bwMode="auto">
          <a:xfrm>
            <a:off x="685800" y="0"/>
            <a:ext cx="6596063" cy="461963"/>
          </a:xfrm>
          <a:prstGeom prst="rect">
            <a:avLst/>
          </a:prstGeom>
          <a:noFill/>
          <a:ln w="9525">
            <a:noFill/>
            <a:miter lim="800000"/>
            <a:headEnd/>
            <a:tailEnd/>
          </a:ln>
        </p:spPr>
        <p:txBody>
          <a:bodyPr wrap="none">
            <a:spAutoFit/>
          </a:bodyPr>
          <a:lstStyle/>
          <a:p>
            <a:pPr algn="ctr"/>
            <a:r>
              <a:rPr lang="en-US" sz="2400"/>
              <a:t>                     Masking of Global Warming: 2002</a:t>
            </a:r>
          </a:p>
        </p:txBody>
      </p:sp>
      <p:sp>
        <p:nvSpPr>
          <p:cNvPr id="34821" name="Text Box 5"/>
          <p:cNvSpPr txBox="1">
            <a:spLocks noChangeArrowheads="1"/>
          </p:cNvSpPr>
          <p:nvPr/>
        </p:nvSpPr>
        <p:spPr bwMode="auto">
          <a:xfrm>
            <a:off x="2584450" y="457200"/>
            <a:ext cx="5916613" cy="338138"/>
          </a:xfrm>
          <a:prstGeom prst="rect">
            <a:avLst/>
          </a:prstGeom>
          <a:noFill/>
          <a:ln w="9525">
            <a:noFill/>
            <a:miter lim="800000"/>
            <a:headEnd/>
            <a:tailEnd/>
          </a:ln>
        </p:spPr>
        <p:txBody>
          <a:bodyPr wrap="none">
            <a:spAutoFit/>
          </a:bodyPr>
          <a:lstStyle/>
          <a:p>
            <a:r>
              <a:rPr lang="en-US" sz="1600" i="1"/>
              <a:t>{A Synthesis of ground, aircraft and satellite observations}</a:t>
            </a:r>
          </a:p>
        </p:txBody>
      </p:sp>
      <p:sp>
        <p:nvSpPr>
          <p:cNvPr id="24582" name="Text Box 6"/>
          <p:cNvSpPr txBox="1">
            <a:spLocks noChangeArrowheads="1"/>
          </p:cNvSpPr>
          <p:nvPr/>
        </p:nvSpPr>
        <p:spPr bwMode="auto">
          <a:xfrm>
            <a:off x="6400800" y="6211888"/>
            <a:ext cx="2743200" cy="584200"/>
          </a:xfrm>
          <a:prstGeom prst="rect">
            <a:avLst/>
          </a:prstGeom>
          <a:solidFill>
            <a:schemeClr val="bg1">
              <a:lumMod val="65000"/>
            </a:schemeClr>
          </a:solidFill>
          <a:ln w="9525">
            <a:noFill/>
            <a:miter lim="800000"/>
            <a:headEnd/>
            <a:tailEnd/>
          </a:ln>
        </p:spPr>
        <p:txBody>
          <a:bodyPr>
            <a:spAutoFit/>
          </a:bodyPr>
          <a:lstStyle/>
          <a:p>
            <a:pPr>
              <a:defRPr/>
            </a:pPr>
            <a:r>
              <a:rPr lang="en-US" sz="1600" i="1" dirty="0">
                <a:latin typeface="Arial" charset="0"/>
              </a:rPr>
              <a:t>Chung, </a:t>
            </a:r>
            <a:r>
              <a:rPr lang="en-US" sz="1600" i="1" dirty="0" err="1">
                <a:latin typeface="Arial" charset="0"/>
              </a:rPr>
              <a:t>Ramanathan</a:t>
            </a:r>
            <a:r>
              <a:rPr lang="en-US" sz="1600" i="1" dirty="0">
                <a:latin typeface="Arial" charset="0"/>
              </a:rPr>
              <a:t>, </a:t>
            </a:r>
          </a:p>
          <a:p>
            <a:pPr>
              <a:defRPr/>
            </a:pPr>
            <a:r>
              <a:rPr lang="en-US" sz="1600" i="1" dirty="0">
                <a:latin typeface="Arial" charset="0"/>
              </a:rPr>
              <a:t>Kim, Podgorny,2005</a:t>
            </a:r>
          </a:p>
        </p:txBody>
      </p:sp>
      <p:sp>
        <p:nvSpPr>
          <p:cNvPr id="24583" name="Text Box 7"/>
          <p:cNvSpPr txBox="1">
            <a:spLocks noChangeArrowheads="1"/>
          </p:cNvSpPr>
          <p:nvPr/>
        </p:nvSpPr>
        <p:spPr bwMode="auto">
          <a:xfrm>
            <a:off x="6553200" y="3124200"/>
            <a:ext cx="2590800" cy="1570038"/>
          </a:xfrm>
          <a:prstGeom prst="rect">
            <a:avLst/>
          </a:prstGeom>
          <a:solidFill>
            <a:schemeClr val="tx1">
              <a:lumMod val="50000"/>
              <a:lumOff val="50000"/>
            </a:schemeClr>
          </a:solidFill>
          <a:ln w="9525">
            <a:noFill/>
            <a:miter lim="800000"/>
            <a:headEnd/>
            <a:tailEnd/>
          </a:ln>
        </p:spPr>
        <p:txBody>
          <a:bodyPr>
            <a:spAutoFit/>
          </a:bodyPr>
          <a:lstStyle/>
          <a:p>
            <a:pPr>
              <a:defRPr/>
            </a:pPr>
            <a:r>
              <a:rPr lang="en-US" sz="2400" i="1" u="sng" dirty="0">
                <a:solidFill>
                  <a:srgbClr val="FFFF00"/>
                </a:solidFill>
                <a:latin typeface="Arial" charset="0"/>
              </a:rPr>
              <a:t>Forcing</a:t>
            </a:r>
          </a:p>
          <a:p>
            <a:pPr>
              <a:defRPr/>
            </a:pPr>
            <a:r>
              <a:rPr lang="en-US" sz="2400" i="1" dirty="0">
                <a:solidFill>
                  <a:srgbClr val="FFFF00"/>
                </a:solidFill>
                <a:latin typeface="Arial" charset="0"/>
              </a:rPr>
              <a:t>GHGs    =   3</a:t>
            </a:r>
          </a:p>
          <a:p>
            <a:pPr>
              <a:defRPr/>
            </a:pPr>
            <a:r>
              <a:rPr lang="en-US" sz="2400" i="1" dirty="0">
                <a:solidFill>
                  <a:srgbClr val="FFFF00"/>
                </a:solidFill>
                <a:latin typeface="Arial" charset="0"/>
              </a:rPr>
              <a:t>ABCs    = -1.4 </a:t>
            </a:r>
          </a:p>
          <a:p>
            <a:pPr>
              <a:defRPr/>
            </a:pPr>
            <a:r>
              <a:rPr lang="en-US" sz="2400" i="1" dirty="0">
                <a:solidFill>
                  <a:srgbClr val="FFFF00"/>
                </a:solidFill>
                <a:latin typeface="Arial" charset="0"/>
              </a:rPr>
              <a:t>             (+-50%)</a:t>
            </a:r>
          </a:p>
        </p:txBody>
      </p:sp>
      <p:sp>
        <p:nvSpPr>
          <p:cNvPr id="34824" name="TextBox 7"/>
          <p:cNvSpPr txBox="1">
            <a:spLocks noChangeArrowheads="1"/>
          </p:cNvSpPr>
          <p:nvPr/>
        </p:nvSpPr>
        <p:spPr bwMode="auto">
          <a:xfrm>
            <a:off x="304800" y="6172200"/>
            <a:ext cx="3962400" cy="461963"/>
          </a:xfrm>
          <a:prstGeom prst="rect">
            <a:avLst/>
          </a:prstGeom>
          <a:solidFill>
            <a:schemeClr val="tx1"/>
          </a:solidFill>
          <a:ln w="9525">
            <a:noFill/>
            <a:miter lim="800000"/>
            <a:headEnd/>
            <a:tailEnd/>
          </a:ln>
        </p:spPr>
        <p:txBody>
          <a:bodyPr>
            <a:spAutoFit/>
          </a:bodyPr>
          <a:lstStyle/>
          <a:p>
            <a:r>
              <a:rPr lang="en-US" sz="2400" i="1">
                <a:solidFill>
                  <a:srgbClr val="FFFF00"/>
                </a:solidFill>
              </a:rPr>
              <a:t>Dimming : Mirrors &amp;  BC</a:t>
            </a:r>
          </a:p>
        </p:txBody>
      </p:sp>
      <p:sp>
        <p:nvSpPr>
          <p:cNvPr id="34825" name="TextBox 8"/>
          <p:cNvSpPr txBox="1">
            <a:spLocks noChangeArrowheads="1"/>
          </p:cNvSpPr>
          <p:nvPr/>
        </p:nvSpPr>
        <p:spPr bwMode="auto">
          <a:xfrm>
            <a:off x="304800" y="3048000"/>
            <a:ext cx="4419600" cy="830263"/>
          </a:xfrm>
          <a:prstGeom prst="rect">
            <a:avLst/>
          </a:prstGeom>
          <a:solidFill>
            <a:schemeClr val="tx1"/>
          </a:solidFill>
          <a:ln w="9525">
            <a:noFill/>
            <a:miter lim="800000"/>
            <a:headEnd/>
            <a:tailEnd/>
          </a:ln>
        </p:spPr>
        <p:txBody>
          <a:bodyPr>
            <a:spAutoFit/>
          </a:bodyPr>
          <a:lstStyle/>
          <a:p>
            <a:r>
              <a:rPr lang="en-US" sz="2400" i="1">
                <a:solidFill>
                  <a:srgbClr val="FFFF00"/>
                </a:solidFill>
              </a:rPr>
              <a:t>Heating of Blanket by  BC &amp; Others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14-4"/>
          <p:cNvPicPr>
            <a:picLocks noChangeAspect="1" noChangeArrowheads="1"/>
          </p:cNvPicPr>
          <p:nvPr/>
        </p:nvPicPr>
        <p:blipFill>
          <a:blip r:embed="rId2"/>
          <a:srcRect t="59100" b="2222"/>
          <a:stretch>
            <a:fillRect/>
          </a:stretch>
        </p:blipFill>
        <p:spPr bwMode="auto">
          <a:xfrm>
            <a:off x="0" y="2286000"/>
            <a:ext cx="8610600" cy="4398963"/>
          </a:xfrm>
          <a:prstGeom prst="rect">
            <a:avLst/>
          </a:prstGeom>
          <a:solidFill>
            <a:schemeClr val="bg1"/>
          </a:solidFill>
          <a:ln w="9525">
            <a:noFill/>
            <a:miter lim="800000"/>
            <a:headEnd/>
            <a:tailEnd/>
          </a:ln>
        </p:spPr>
      </p:pic>
      <p:pic>
        <p:nvPicPr>
          <p:cNvPr id="35843" name="Picture 3" descr="fig14-4"/>
          <p:cNvPicPr>
            <a:picLocks noChangeAspect="1" noChangeArrowheads="1"/>
          </p:cNvPicPr>
          <p:nvPr/>
        </p:nvPicPr>
        <p:blipFill>
          <a:blip r:embed="rId2"/>
          <a:srcRect r="50000" b="97517"/>
          <a:stretch>
            <a:fillRect/>
          </a:stretch>
        </p:blipFill>
        <p:spPr bwMode="auto">
          <a:xfrm>
            <a:off x="2286000" y="6019800"/>
            <a:ext cx="4648200" cy="304800"/>
          </a:xfrm>
          <a:prstGeom prst="rect">
            <a:avLst/>
          </a:prstGeom>
          <a:noFill/>
          <a:ln w="9525">
            <a:noFill/>
            <a:miter lim="800000"/>
            <a:headEnd/>
            <a:tailEnd/>
          </a:ln>
        </p:spPr>
      </p:pic>
      <p:sp>
        <p:nvSpPr>
          <p:cNvPr id="35844" name="Oval 4"/>
          <p:cNvSpPr>
            <a:spLocks noChangeArrowheads="1"/>
          </p:cNvSpPr>
          <p:nvPr/>
        </p:nvSpPr>
        <p:spPr bwMode="auto">
          <a:xfrm>
            <a:off x="0" y="3581400"/>
            <a:ext cx="4419600" cy="1143000"/>
          </a:xfrm>
          <a:prstGeom prst="ellipse">
            <a:avLst/>
          </a:prstGeom>
          <a:noFill/>
          <a:ln w="76200">
            <a:solidFill>
              <a:srgbClr val="FF3399"/>
            </a:solidFill>
            <a:round/>
            <a:headEnd/>
            <a:tailEnd/>
          </a:ln>
        </p:spPr>
        <p:txBody>
          <a:bodyPr wrap="none" anchor="ctr"/>
          <a:lstStyle/>
          <a:p>
            <a:endParaRPr lang="en-US"/>
          </a:p>
        </p:txBody>
      </p:sp>
      <p:sp>
        <p:nvSpPr>
          <p:cNvPr id="35845" name="Oval 5"/>
          <p:cNvSpPr>
            <a:spLocks noChangeArrowheads="1"/>
          </p:cNvSpPr>
          <p:nvPr/>
        </p:nvSpPr>
        <p:spPr bwMode="auto">
          <a:xfrm>
            <a:off x="4419600" y="3200400"/>
            <a:ext cx="1981200" cy="914400"/>
          </a:xfrm>
          <a:prstGeom prst="ellipse">
            <a:avLst/>
          </a:prstGeom>
          <a:noFill/>
          <a:ln w="76200">
            <a:solidFill>
              <a:schemeClr val="accent2"/>
            </a:solidFill>
            <a:round/>
            <a:headEnd/>
            <a:tailEnd/>
          </a:ln>
        </p:spPr>
        <p:txBody>
          <a:bodyPr wrap="none" anchor="ctr"/>
          <a:lstStyle/>
          <a:p>
            <a:endParaRPr lang="en-US"/>
          </a:p>
        </p:txBody>
      </p:sp>
      <p:sp>
        <p:nvSpPr>
          <p:cNvPr id="35846" name="Oval 6"/>
          <p:cNvSpPr>
            <a:spLocks noChangeArrowheads="1"/>
          </p:cNvSpPr>
          <p:nvPr/>
        </p:nvSpPr>
        <p:spPr bwMode="auto">
          <a:xfrm>
            <a:off x="6477000" y="2362200"/>
            <a:ext cx="990600" cy="1371600"/>
          </a:xfrm>
          <a:prstGeom prst="ellipse">
            <a:avLst/>
          </a:prstGeom>
          <a:noFill/>
          <a:ln w="76200">
            <a:solidFill>
              <a:srgbClr val="CC6600"/>
            </a:solidFill>
            <a:round/>
            <a:headEnd/>
            <a:tailEnd/>
          </a:ln>
        </p:spPr>
        <p:txBody>
          <a:bodyPr wrap="none" anchor="ctr"/>
          <a:lstStyle/>
          <a:p>
            <a:endParaRPr lang="en-US"/>
          </a:p>
        </p:txBody>
      </p:sp>
      <p:sp>
        <p:nvSpPr>
          <p:cNvPr id="35847" name="Rectangle 7"/>
          <p:cNvSpPr>
            <a:spLocks noChangeArrowheads="1"/>
          </p:cNvSpPr>
          <p:nvPr/>
        </p:nvSpPr>
        <p:spPr bwMode="auto">
          <a:xfrm>
            <a:off x="3733800" y="1905000"/>
            <a:ext cx="4459288" cy="304800"/>
          </a:xfrm>
          <a:prstGeom prst="rect">
            <a:avLst/>
          </a:prstGeom>
          <a:solidFill>
            <a:schemeClr val="accent2"/>
          </a:solidFill>
          <a:ln w="9525">
            <a:noFill/>
            <a:miter lim="800000"/>
            <a:headEnd/>
            <a:tailEnd/>
          </a:ln>
        </p:spPr>
        <p:txBody>
          <a:bodyPr wrap="none">
            <a:spAutoFit/>
          </a:bodyPr>
          <a:lstStyle/>
          <a:p>
            <a:r>
              <a:rPr lang="en-US" sz="1400" i="1">
                <a:solidFill>
                  <a:schemeClr val="bg1"/>
                </a:solidFill>
              </a:rPr>
              <a:t>Observed Trends in Summer Rainfall: 1950 to 2002</a:t>
            </a:r>
          </a:p>
        </p:txBody>
      </p:sp>
      <p:sp>
        <p:nvSpPr>
          <p:cNvPr id="35848" name="Line 8"/>
          <p:cNvSpPr>
            <a:spLocks noChangeShapeType="1"/>
          </p:cNvSpPr>
          <p:nvPr/>
        </p:nvSpPr>
        <p:spPr bwMode="auto">
          <a:xfrm>
            <a:off x="533400" y="2286000"/>
            <a:ext cx="7924800" cy="0"/>
          </a:xfrm>
          <a:prstGeom prst="line">
            <a:avLst/>
          </a:prstGeom>
          <a:noFill/>
          <a:ln w="12700">
            <a:solidFill>
              <a:schemeClr val="tx1"/>
            </a:solidFill>
            <a:round/>
            <a:headEnd/>
            <a:tailEnd/>
          </a:ln>
        </p:spPr>
        <p:txBody>
          <a:bodyPr/>
          <a:lstStyle/>
          <a:p>
            <a:endParaRPr lang="en-US"/>
          </a:p>
        </p:txBody>
      </p:sp>
      <p:sp>
        <p:nvSpPr>
          <p:cNvPr id="35849" name="Text Box 9"/>
          <p:cNvSpPr txBox="1">
            <a:spLocks noChangeArrowheads="1"/>
          </p:cNvSpPr>
          <p:nvPr/>
        </p:nvSpPr>
        <p:spPr bwMode="auto">
          <a:xfrm>
            <a:off x="1431925" y="4860925"/>
            <a:ext cx="2320925" cy="374650"/>
          </a:xfrm>
          <a:prstGeom prst="rect">
            <a:avLst/>
          </a:prstGeom>
          <a:solidFill>
            <a:schemeClr val="bg1"/>
          </a:solidFill>
          <a:ln w="38100" cap="rnd">
            <a:solidFill>
              <a:srgbClr val="FF3399"/>
            </a:solidFill>
            <a:prstDash val="sysDot"/>
            <a:miter lim="800000"/>
            <a:headEnd/>
            <a:tailEnd/>
          </a:ln>
        </p:spPr>
        <p:txBody>
          <a:bodyPr wrap="none">
            <a:spAutoFit/>
          </a:bodyPr>
          <a:lstStyle/>
          <a:p>
            <a:r>
              <a:rPr lang="en-US" sz="1600" i="1"/>
              <a:t>The Sahelian Drought</a:t>
            </a:r>
          </a:p>
        </p:txBody>
      </p:sp>
      <p:sp>
        <p:nvSpPr>
          <p:cNvPr id="35850" name="Text Box 10"/>
          <p:cNvSpPr txBox="1">
            <a:spLocks noChangeArrowheads="1"/>
          </p:cNvSpPr>
          <p:nvPr/>
        </p:nvSpPr>
        <p:spPr bwMode="auto">
          <a:xfrm>
            <a:off x="4343400" y="4394200"/>
            <a:ext cx="2925763" cy="342900"/>
          </a:xfrm>
          <a:prstGeom prst="rect">
            <a:avLst/>
          </a:prstGeom>
          <a:solidFill>
            <a:schemeClr val="bg1"/>
          </a:solidFill>
          <a:ln w="38100" cap="rnd">
            <a:solidFill>
              <a:schemeClr val="accent2"/>
            </a:solidFill>
            <a:prstDash val="sysDot"/>
            <a:miter lim="800000"/>
            <a:headEnd/>
            <a:tailEnd/>
          </a:ln>
        </p:spPr>
        <p:txBody>
          <a:bodyPr wrap="none">
            <a:spAutoFit/>
          </a:bodyPr>
          <a:lstStyle/>
          <a:p>
            <a:r>
              <a:rPr lang="en-US" sz="1400" i="1"/>
              <a:t>The Weakening Indian Monsoon</a:t>
            </a:r>
          </a:p>
        </p:txBody>
      </p:sp>
      <p:sp>
        <p:nvSpPr>
          <p:cNvPr id="35851" name="Text Box 11"/>
          <p:cNvSpPr txBox="1">
            <a:spLocks noChangeArrowheads="1"/>
          </p:cNvSpPr>
          <p:nvPr/>
        </p:nvSpPr>
        <p:spPr bwMode="auto">
          <a:xfrm>
            <a:off x="6432550" y="3860800"/>
            <a:ext cx="2339975" cy="342900"/>
          </a:xfrm>
          <a:prstGeom prst="rect">
            <a:avLst/>
          </a:prstGeom>
          <a:solidFill>
            <a:schemeClr val="bg1"/>
          </a:solidFill>
          <a:ln w="38100" cap="rnd">
            <a:solidFill>
              <a:srgbClr val="CC6600"/>
            </a:solidFill>
            <a:prstDash val="sysDot"/>
            <a:miter lim="800000"/>
            <a:headEnd/>
            <a:tailEnd/>
          </a:ln>
        </p:spPr>
        <p:txBody>
          <a:bodyPr wrap="none">
            <a:spAutoFit/>
          </a:bodyPr>
          <a:lstStyle/>
          <a:p>
            <a:r>
              <a:rPr lang="en-US" sz="1400" i="1"/>
              <a:t>N-S Shift in Asian rainfall</a:t>
            </a:r>
          </a:p>
        </p:txBody>
      </p:sp>
      <p:sp>
        <p:nvSpPr>
          <p:cNvPr id="35852" name="Text Box 12"/>
          <p:cNvSpPr txBox="1">
            <a:spLocks noChangeArrowheads="1"/>
          </p:cNvSpPr>
          <p:nvPr/>
        </p:nvSpPr>
        <p:spPr bwMode="auto">
          <a:xfrm>
            <a:off x="369888" y="0"/>
            <a:ext cx="8774112" cy="944563"/>
          </a:xfrm>
          <a:prstGeom prst="rect">
            <a:avLst/>
          </a:prstGeom>
          <a:solidFill>
            <a:schemeClr val="accent2"/>
          </a:solidFill>
          <a:ln w="9525">
            <a:noFill/>
            <a:miter lim="800000"/>
            <a:headEnd/>
            <a:tailEnd/>
          </a:ln>
        </p:spPr>
        <p:txBody>
          <a:bodyPr wrap="none">
            <a:spAutoFit/>
          </a:bodyPr>
          <a:lstStyle/>
          <a:p>
            <a:r>
              <a:rPr lang="en-US" sz="3200" i="1">
                <a:solidFill>
                  <a:srgbClr val="FFFF00"/>
                </a:solidFill>
              </a:rPr>
              <a:t>Major Rainfall Shifts during the last 50 Years</a:t>
            </a:r>
          </a:p>
          <a:p>
            <a:r>
              <a:rPr lang="en-US" sz="2400" i="1">
                <a:solidFill>
                  <a:srgbClr val="FFFF00"/>
                </a:solidFill>
                <a:latin typeface="Adobe Caslon Pro" pitchFamily="18" charset="0"/>
              </a:rPr>
              <a:t>Chung and Ramanathan 2006</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p:spPr>
        <p:txBody>
          <a:bodyPr/>
          <a:lstStyle/>
          <a:p>
            <a:r>
              <a:rPr lang="en-US" sz="4800" smtClean="0">
                <a:solidFill>
                  <a:schemeClr val="bg1"/>
                </a:solidFill>
              </a:rPr>
              <a:t>Global Atmosphere</a:t>
            </a:r>
            <a:endParaRPr lang="en-US" sz="4000" smtClean="0">
              <a:solidFill>
                <a:schemeClr val="bg1"/>
              </a:solidFill>
            </a:endParaRPr>
          </a:p>
        </p:txBody>
      </p:sp>
      <p:pic>
        <p:nvPicPr>
          <p:cNvPr id="53251" name="ccm3allmpeg2.mpg">
            <a:hlinkClick r:id="" action="ppaction://media"/>
          </p:cNvPr>
          <p:cNvPicPr>
            <a:picLocks noRot="1" noChangeAspect="1" noChangeArrowheads="1"/>
          </p:cNvPicPr>
          <p:nvPr>
            <a:videoFile r:link="rId1"/>
          </p:nvPr>
        </p:nvPicPr>
        <p:blipFill>
          <a:blip r:embed="rId5"/>
          <a:srcRect/>
          <a:stretch>
            <a:fillRect/>
          </a:stretch>
        </p:blipFill>
        <p:spPr bwMode="auto">
          <a:xfrm>
            <a:off x="0" y="0"/>
            <a:ext cx="9144000" cy="7010400"/>
          </a:xfrm>
          <a:prstGeom prst="rect">
            <a:avLst/>
          </a:prstGeom>
          <a:noFill/>
          <a:ln w="9525">
            <a:noFill/>
            <a:miter lim="800000"/>
            <a:headEnd/>
            <a:tailEnd/>
          </a:ln>
        </p:spPr>
      </p:pic>
      <p:pic>
        <p:nvPicPr>
          <p:cNvPr id="53252" name="global atmosphere2.mpg">
            <a:hlinkClick r:id="" action="ppaction://media"/>
          </p:cNvPr>
          <p:cNvPicPr>
            <a:picLocks noRot="1" noChangeAspect="1" noChangeArrowheads="1"/>
          </p:cNvPicPr>
          <p:nvPr>
            <p:ph idx="1"/>
            <a:videoFile r:link="rId2"/>
          </p:nvPr>
        </p:nvPicPr>
        <p:blipFill>
          <a:blip r:embed="rId6"/>
          <a:srcRect/>
          <a:stretch>
            <a:fillRect/>
          </a:stretch>
        </p:blipFill>
        <p:spPr>
          <a:xfrm>
            <a:off x="0" y="1143000"/>
            <a:ext cx="9144000" cy="5943600"/>
          </a:xfrm>
        </p:spPr>
      </p:pic>
      <p:sp>
        <p:nvSpPr>
          <p:cNvPr id="10245" name="Text Box 5"/>
          <p:cNvSpPr txBox="1">
            <a:spLocks noChangeArrowheads="1"/>
          </p:cNvSpPr>
          <p:nvPr/>
        </p:nvSpPr>
        <p:spPr bwMode="auto">
          <a:xfrm>
            <a:off x="2117725" y="422275"/>
            <a:ext cx="184150" cy="457200"/>
          </a:xfrm>
          <a:prstGeom prst="rect">
            <a:avLst/>
          </a:prstGeom>
          <a:noFill/>
          <a:ln w="9525">
            <a:noFill/>
            <a:miter lim="800000"/>
            <a:headEnd/>
            <a:tailEnd/>
          </a:ln>
        </p:spPr>
        <p:txBody>
          <a:bodyPr wrap="none">
            <a:spAutoFit/>
          </a:bodyPr>
          <a:lstStyle/>
          <a:p>
            <a:endParaRPr lang="en-US" sz="2400">
              <a:latin typeface="Times New Roman" pitchFamily="18" charset="0"/>
            </a:endParaRPr>
          </a:p>
        </p:txBody>
      </p:sp>
      <p:sp>
        <p:nvSpPr>
          <p:cNvPr id="10246" name="Text Box 6"/>
          <p:cNvSpPr txBox="1">
            <a:spLocks noChangeArrowheads="1"/>
          </p:cNvSpPr>
          <p:nvPr/>
        </p:nvSpPr>
        <p:spPr bwMode="auto">
          <a:xfrm>
            <a:off x="304800" y="228600"/>
            <a:ext cx="8610600" cy="914400"/>
          </a:xfrm>
          <a:prstGeom prst="rect">
            <a:avLst/>
          </a:prstGeom>
          <a:noFill/>
          <a:ln w="9525">
            <a:noFill/>
            <a:miter lim="800000"/>
            <a:headEnd/>
            <a:tailEnd/>
          </a:ln>
        </p:spPr>
        <p:txBody>
          <a:bodyPr>
            <a:spAutoFit/>
          </a:bodyPr>
          <a:lstStyle/>
          <a:p>
            <a:pPr algn="ctr">
              <a:spcBef>
                <a:spcPct val="50000"/>
              </a:spcBef>
            </a:pPr>
            <a:r>
              <a:rPr lang="en-US" sz="5400">
                <a:solidFill>
                  <a:schemeClr val="bg1"/>
                </a:solidFill>
                <a:latin typeface="Comic Sans MS" pitchFamily="66" charset="0"/>
              </a:rPr>
              <a:t>Global Atmosphere</a:t>
            </a:r>
          </a:p>
        </p:txBody>
      </p:sp>
      <p:sp>
        <p:nvSpPr>
          <p:cNvPr id="10247" name="Text Box 7"/>
          <p:cNvSpPr txBox="1">
            <a:spLocks noChangeArrowheads="1"/>
          </p:cNvSpPr>
          <p:nvPr/>
        </p:nvSpPr>
        <p:spPr bwMode="auto">
          <a:xfrm>
            <a:off x="441325" y="6650038"/>
            <a:ext cx="1927225" cy="366712"/>
          </a:xfrm>
          <a:prstGeom prst="rect">
            <a:avLst/>
          </a:prstGeom>
          <a:noFill/>
          <a:ln w="9525">
            <a:noFill/>
            <a:miter lim="800000"/>
            <a:headEnd/>
            <a:tailEnd/>
          </a:ln>
        </p:spPr>
        <p:txBody>
          <a:bodyPr wrap="none">
            <a:spAutoFit/>
          </a:bodyPr>
          <a:lstStyle/>
          <a:p>
            <a:r>
              <a:rPr lang="en-US">
                <a:solidFill>
                  <a:schemeClr val="bg1"/>
                </a:solidFill>
                <a:latin typeface="Adobe Caslon Pro Bold"/>
              </a:rPr>
              <a:t>Ramanathan 2007</a:t>
            </a:r>
          </a:p>
        </p:txBody>
      </p:sp>
      <p:sp>
        <p:nvSpPr>
          <p:cNvPr id="10248" name="Text Box 8"/>
          <p:cNvSpPr txBox="1">
            <a:spLocks noChangeArrowheads="1"/>
          </p:cNvSpPr>
          <p:nvPr/>
        </p:nvSpPr>
        <p:spPr bwMode="auto">
          <a:xfrm>
            <a:off x="212725" y="1544638"/>
            <a:ext cx="3524250" cy="366712"/>
          </a:xfrm>
          <a:prstGeom prst="rect">
            <a:avLst/>
          </a:prstGeom>
          <a:noFill/>
          <a:ln w="9525">
            <a:noFill/>
            <a:miter lim="800000"/>
            <a:headEnd/>
            <a:tailEnd/>
          </a:ln>
        </p:spPr>
        <p:txBody>
          <a:bodyPr wrap="none">
            <a:spAutoFit/>
          </a:bodyPr>
          <a:lstStyle/>
          <a:p>
            <a:r>
              <a:rPr lang="en-US">
                <a:solidFill>
                  <a:schemeClr val="bg1"/>
                </a:solidFill>
                <a:latin typeface="Adobe Caslon Pro Bold"/>
              </a:rPr>
              <a:t>Source: Washington, NCAR,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251"/>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15240" fill="hold"/>
                                        <p:tgtEl>
                                          <p:spTgt spid="532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53251"/>
                </p:tgtEl>
              </p:cMediaNode>
            </p:video>
            <p:seq concurrent="1" nextAc="seek">
              <p:cTn id="11" restart="whenNotActive" fill="hold" evtFilter="cancelBubble" nodeType="interactiveSeq">
                <p:stCondLst>
                  <p:cond evt="onClick" delay="0">
                    <p:tgtEl>
                      <p:spTgt spid="5325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3251"/>
                                        </p:tgtEl>
                                      </p:cBhvr>
                                    </p:cmd>
                                  </p:childTnLst>
                                </p:cTn>
                              </p:par>
                            </p:childTnLst>
                          </p:cTn>
                        </p:par>
                      </p:childTnLst>
                    </p:cTn>
                  </p:par>
                </p:childTnLst>
              </p:cTn>
              <p:nextCondLst>
                <p:cond evt="onClick" delay="0">
                  <p:tgtEl>
                    <p:spTgt spid="53251"/>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53252"/>
                </p:tgtEl>
              </p:cMediaNode>
            </p:video>
            <p:seq concurrent="1" nextAc="seek">
              <p:cTn id="17" restart="whenNotActive" fill="hold" evtFilter="cancelBubble" nodeType="interactiveSeq">
                <p:stCondLst>
                  <p:cond evt="onClick" delay="0">
                    <p:tgtEl>
                      <p:spTgt spid="5325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3252"/>
                                        </p:tgtEl>
                                      </p:cBhvr>
                                    </p:cmd>
                                  </p:childTnLst>
                                </p:cTn>
                              </p:par>
                            </p:childTnLst>
                          </p:cTn>
                        </p:par>
                      </p:childTnLst>
                    </p:cTn>
                  </p:par>
                </p:childTnLst>
              </p:cTn>
              <p:nextCondLst>
                <p:cond evt="onClick" delay="0">
                  <p:tgtEl>
                    <p:spTgt spid="5325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0" y="685800"/>
            <a:ext cx="9372600" cy="3151188"/>
          </a:xfrm>
          <a:prstGeom prst="rect">
            <a:avLst/>
          </a:prstGeom>
          <a:noFill/>
          <a:ln w="9525">
            <a:noFill/>
            <a:miter lim="800000"/>
            <a:headEnd/>
            <a:tailEnd/>
          </a:ln>
        </p:spPr>
      </p:pic>
      <p:pic>
        <p:nvPicPr>
          <p:cNvPr id="36867" name="Picture 3"/>
          <p:cNvPicPr>
            <a:picLocks noChangeAspect="1" noChangeArrowheads="1"/>
          </p:cNvPicPr>
          <p:nvPr/>
        </p:nvPicPr>
        <p:blipFill>
          <a:blip r:embed="rId3"/>
          <a:srcRect/>
          <a:stretch>
            <a:fillRect/>
          </a:stretch>
        </p:blipFill>
        <p:spPr bwMode="auto">
          <a:xfrm>
            <a:off x="0" y="0"/>
            <a:ext cx="5181600" cy="811213"/>
          </a:xfrm>
          <a:prstGeom prst="rect">
            <a:avLst/>
          </a:prstGeom>
          <a:noFill/>
          <a:ln w="9525">
            <a:noFill/>
            <a:miter lim="800000"/>
            <a:headEnd/>
            <a:tailEnd/>
          </a:ln>
        </p:spPr>
      </p:pic>
      <p:sp>
        <p:nvSpPr>
          <p:cNvPr id="36868" name="Text Box 4"/>
          <p:cNvSpPr txBox="1">
            <a:spLocks noChangeArrowheads="1"/>
          </p:cNvSpPr>
          <p:nvPr/>
        </p:nvSpPr>
        <p:spPr bwMode="auto">
          <a:xfrm>
            <a:off x="288925" y="4535488"/>
            <a:ext cx="8242300" cy="1917700"/>
          </a:xfrm>
          <a:prstGeom prst="rect">
            <a:avLst/>
          </a:prstGeom>
          <a:solidFill>
            <a:schemeClr val="accent2"/>
          </a:solidFill>
          <a:ln w="9525">
            <a:noFill/>
            <a:miter lim="800000"/>
            <a:headEnd/>
            <a:tailEnd/>
          </a:ln>
        </p:spPr>
        <p:txBody>
          <a:bodyPr wrap="none">
            <a:spAutoFit/>
          </a:bodyPr>
          <a:lstStyle/>
          <a:p>
            <a:r>
              <a:rPr lang="en-US" sz="2400">
                <a:solidFill>
                  <a:schemeClr val="bg1"/>
                </a:solidFill>
              </a:rPr>
              <a:t>A Fully Coupled Ocean-Atmosphere Model Study from</a:t>
            </a:r>
          </a:p>
          <a:p>
            <a:r>
              <a:rPr lang="en-US" sz="2400">
                <a:solidFill>
                  <a:schemeClr val="bg1"/>
                </a:solidFill>
              </a:rPr>
              <a:t> 1870 to 2025; Five Ensemble Runs:</a:t>
            </a:r>
          </a:p>
          <a:p>
            <a:r>
              <a:rPr lang="en-US" sz="2400">
                <a:solidFill>
                  <a:schemeClr val="bg1"/>
                </a:solidFill>
              </a:rPr>
              <a:t>The NCAR Parallel Climate Model;</a:t>
            </a:r>
          </a:p>
          <a:p>
            <a:r>
              <a:rPr lang="en-US" sz="2400">
                <a:solidFill>
                  <a:schemeClr val="bg1"/>
                </a:solidFill>
              </a:rPr>
              <a:t>GHG gas and volcanic forcing from 1870;</a:t>
            </a:r>
          </a:p>
          <a:p>
            <a:r>
              <a:rPr lang="en-US" sz="2400">
                <a:solidFill>
                  <a:schemeClr val="bg1"/>
                </a:solidFill>
              </a:rPr>
              <a:t>ABC forcing from INDOEX and past emissions histories</a:t>
            </a:r>
          </a:p>
        </p:txBody>
      </p:sp>
      <p:sp>
        <p:nvSpPr>
          <p:cNvPr id="36869" name="Text Box 5"/>
          <p:cNvSpPr txBox="1">
            <a:spLocks noChangeArrowheads="1"/>
          </p:cNvSpPr>
          <p:nvPr/>
        </p:nvSpPr>
        <p:spPr bwMode="auto">
          <a:xfrm>
            <a:off x="457200" y="685800"/>
            <a:ext cx="7575550" cy="396875"/>
          </a:xfrm>
          <a:prstGeom prst="rect">
            <a:avLst/>
          </a:prstGeom>
          <a:solidFill>
            <a:schemeClr val="accent2"/>
          </a:solidFill>
          <a:ln w="9525">
            <a:noFill/>
            <a:miter lim="800000"/>
            <a:headEnd/>
            <a:tailEnd/>
          </a:ln>
        </p:spPr>
        <p:txBody>
          <a:bodyPr wrap="none">
            <a:spAutoFit/>
          </a:bodyPr>
          <a:lstStyle/>
          <a:p>
            <a:r>
              <a:rPr lang="en-US" sz="2000" i="1">
                <a:solidFill>
                  <a:schemeClr val="bg1"/>
                </a:solidFill>
              </a:rPr>
              <a:t>Proceedings of the National Academy of Sciences, April 2005</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0" y="142875"/>
            <a:ext cx="9144000" cy="0"/>
          </a:xfrm>
          <a:prstGeom prst="rect">
            <a:avLst/>
          </a:prstGeom>
          <a:noFill/>
          <a:ln w="9525">
            <a:noFill/>
            <a:miter lim="800000"/>
            <a:headEnd/>
            <a:tailEnd/>
          </a:ln>
        </p:spPr>
        <p:txBody>
          <a:bodyPr wrap="none" anchor="ctr">
            <a:spAutoFit/>
          </a:bodyPr>
          <a:lstStyle/>
          <a:p>
            <a:endParaRPr lang="en-US"/>
          </a:p>
        </p:txBody>
      </p:sp>
      <p:graphicFrame>
        <p:nvGraphicFramePr>
          <p:cNvPr id="4098" name="Object 2"/>
          <p:cNvGraphicFramePr>
            <a:graphicFrameLocks noChangeAspect="1"/>
          </p:cNvGraphicFramePr>
          <p:nvPr/>
        </p:nvGraphicFramePr>
        <p:xfrm>
          <a:off x="0" y="1049338"/>
          <a:ext cx="8915400" cy="4986337"/>
        </p:xfrm>
        <a:graphic>
          <a:graphicData uri="http://schemas.openxmlformats.org/presentationml/2006/ole">
            <p:oleObj spid="_x0000_s4098" name="Slide" r:id="rId3" imgW="4572000" imgH="3429000" progId="PowerPoint.Slide.8">
              <p:embed/>
            </p:oleObj>
          </a:graphicData>
        </a:graphic>
      </p:graphicFrame>
      <p:sp>
        <p:nvSpPr>
          <p:cNvPr id="4100" name="Line 9"/>
          <p:cNvSpPr>
            <a:spLocks noChangeShapeType="1"/>
          </p:cNvSpPr>
          <p:nvPr/>
        </p:nvSpPr>
        <p:spPr bwMode="auto">
          <a:xfrm flipV="1">
            <a:off x="5410200" y="4038600"/>
            <a:ext cx="1447800" cy="609600"/>
          </a:xfrm>
          <a:prstGeom prst="line">
            <a:avLst/>
          </a:prstGeom>
          <a:noFill/>
          <a:ln w="9525">
            <a:solidFill>
              <a:schemeClr val="tx1"/>
            </a:solidFill>
            <a:round/>
            <a:headEnd/>
            <a:tailEnd type="triangle" w="med" len="med"/>
          </a:ln>
        </p:spPr>
        <p:txBody>
          <a:bodyPr/>
          <a:lstStyle/>
          <a:p>
            <a:endParaRPr lang="en-US"/>
          </a:p>
        </p:txBody>
      </p:sp>
      <p:sp>
        <p:nvSpPr>
          <p:cNvPr id="4101" name="Text Box 11"/>
          <p:cNvSpPr txBox="1">
            <a:spLocks noChangeArrowheads="1"/>
          </p:cNvSpPr>
          <p:nvPr/>
        </p:nvSpPr>
        <p:spPr bwMode="auto">
          <a:xfrm>
            <a:off x="0" y="0"/>
            <a:ext cx="8702675" cy="457200"/>
          </a:xfrm>
          <a:prstGeom prst="rect">
            <a:avLst/>
          </a:prstGeom>
          <a:noFill/>
          <a:ln w="9525">
            <a:noFill/>
            <a:miter lim="800000"/>
            <a:headEnd/>
            <a:tailEnd/>
          </a:ln>
        </p:spPr>
        <p:txBody>
          <a:bodyPr wrap="none">
            <a:spAutoFit/>
          </a:bodyPr>
          <a:lstStyle/>
          <a:p>
            <a:r>
              <a:rPr lang="en-US" sz="2400" i="1">
                <a:latin typeface="Times New Roman" pitchFamily="18" charset="0"/>
              </a:rPr>
              <a:t>South Asian Dimming: Sunlight at the ground has decreased by 7%</a:t>
            </a:r>
          </a:p>
        </p:txBody>
      </p:sp>
      <p:sp>
        <p:nvSpPr>
          <p:cNvPr id="4102" name="Rectangle 12"/>
          <p:cNvSpPr>
            <a:spLocks noChangeArrowheads="1"/>
          </p:cNvSpPr>
          <p:nvPr/>
        </p:nvSpPr>
        <p:spPr bwMode="auto">
          <a:xfrm>
            <a:off x="6019800" y="533400"/>
            <a:ext cx="2921000" cy="336550"/>
          </a:xfrm>
          <a:prstGeom prst="rect">
            <a:avLst/>
          </a:prstGeom>
          <a:noFill/>
          <a:ln w="9525">
            <a:noFill/>
            <a:miter lim="800000"/>
            <a:headEnd/>
            <a:tailEnd/>
          </a:ln>
        </p:spPr>
        <p:txBody>
          <a:bodyPr wrap="none">
            <a:spAutoFit/>
          </a:bodyPr>
          <a:lstStyle/>
          <a:p>
            <a:r>
              <a:rPr lang="en-US" sz="1600">
                <a:latin typeface="Times New Roman" pitchFamily="18" charset="0"/>
              </a:rPr>
              <a:t>Ramanathan et al, PNAS,  2005</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noChangeArrowheads="1"/>
          </p:cNvPicPr>
          <p:nvPr/>
        </p:nvPicPr>
        <p:blipFill>
          <a:blip r:embed="rId2"/>
          <a:srcRect l="4054" t="6236" r="6757" b="5409"/>
          <a:stretch>
            <a:fillRect/>
          </a:stretch>
        </p:blipFill>
        <p:spPr bwMode="auto">
          <a:xfrm>
            <a:off x="1219200" y="1295400"/>
            <a:ext cx="7391400" cy="5489575"/>
          </a:xfrm>
          <a:prstGeom prst="rect">
            <a:avLst/>
          </a:prstGeom>
          <a:noFill/>
          <a:ln w="9525">
            <a:noFill/>
            <a:miter lim="800000"/>
            <a:headEnd/>
            <a:tailEnd/>
          </a:ln>
        </p:spPr>
      </p:pic>
      <p:sp>
        <p:nvSpPr>
          <p:cNvPr id="37891" name="Text Box 7"/>
          <p:cNvSpPr txBox="1">
            <a:spLocks noChangeArrowheads="1"/>
          </p:cNvSpPr>
          <p:nvPr/>
        </p:nvSpPr>
        <p:spPr bwMode="auto">
          <a:xfrm>
            <a:off x="2286000" y="3200400"/>
            <a:ext cx="2722563" cy="457200"/>
          </a:xfrm>
          <a:prstGeom prst="rect">
            <a:avLst/>
          </a:prstGeom>
          <a:noFill/>
          <a:ln w="9525">
            <a:noFill/>
            <a:miter lim="800000"/>
            <a:headEnd/>
            <a:tailEnd/>
          </a:ln>
        </p:spPr>
        <p:txBody>
          <a:bodyPr wrap="none">
            <a:spAutoFit/>
          </a:bodyPr>
          <a:lstStyle/>
          <a:p>
            <a:r>
              <a:rPr lang="en-US" sz="2400">
                <a:solidFill>
                  <a:srgbClr val="006600"/>
                </a:solidFill>
              </a:rPr>
              <a:t>Green Revolution</a:t>
            </a:r>
          </a:p>
        </p:txBody>
      </p:sp>
      <p:sp>
        <p:nvSpPr>
          <p:cNvPr id="37892" name="Text Box 8"/>
          <p:cNvSpPr txBox="1">
            <a:spLocks noChangeArrowheads="1"/>
          </p:cNvSpPr>
          <p:nvPr/>
        </p:nvSpPr>
        <p:spPr bwMode="auto">
          <a:xfrm>
            <a:off x="6096000" y="4038600"/>
            <a:ext cx="2433638" cy="457200"/>
          </a:xfrm>
          <a:prstGeom prst="rect">
            <a:avLst/>
          </a:prstGeom>
          <a:noFill/>
          <a:ln w="9525">
            <a:noFill/>
            <a:miter lim="800000"/>
            <a:headEnd/>
            <a:tailEnd/>
          </a:ln>
        </p:spPr>
        <p:txBody>
          <a:bodyPr wrap="none">
            <a:spAutoFit/>
          </a:bodyPr>
          <a:lstStyle/>
          <a:p>
            <a:r>
              <a:rPr lang="en-US" sz="2400" i="1">
                <a:solidFill>
                  <a:srgbClr val="CC0000"/>
                </a:solidFill>
              </a:rPr>
              <a:t>Turned Brown?</a:t>
            </a:r>
          </a:p>
        </p:txBody>
      </p:sp>
      <p:sp>
        <p:nvSpPr>
          <p:cNvPr id="37893" name="Line 9"/>
          <p:cNvSpPr>
            <a:spLocks noChangeShapeType="1"/>
          </p:cNvSpPr>
          <p:nvPr/>
        </p:nvSpPr>
        <p:spPr bwMode="auto">
          <a:xfrm flipV="1">
            <a:off x="7543800" y="2438400"/>
            <a:ext cx="152400" cy="1524000"/>
          </a:xfrm>
          <a:prstGeom prst="line">
            <a:avLst/>
          </a:prstGeom>
          <a:noFill/>
          <a:ln w="57150">
            <a:solidFill>
              <a:srgbClr val="CC0000"/>
            </a:solidFill>
            <a:round/>
            <a:headEnd/>
            <a:tailEnd type="triangle" w="med" len="med"/>
          </a:ln>
        </p:spPr>
        <p:txBody>
          <a:bodyPr/>
          <a:lstStyle/>
          <a:p>
            <a:endParaRPr lang="en-US"/>
          </a:p>
        </p:txBody>
      </p:sp>
      <p:sp>
        <p:nvSpPr>
          <p:cNvPr id="37894" name="Line 10"/>
          <p:cNvSpPr>
            <a:spLocks noChangeShapeType="1"/>
          </p:cNvSpPr>
          <p:nvPr/>
        </p:nvSpPr>
        <p:spPr bwMode="auto">
          <a:xfrm>
            <a:off x="3276600" y="3581400"/>
            <a:ext cx="762000" cy="1066800"/>
          </a:xfrm>
          <a:prstGeom prst="line">
            <a:avLst/>
          </a:prstGeom>
          <a:noFill/>
          <a:ln w="57150">
            <a:solidFill>
              <a:srgbClr val="006600"/>
            </a:solidFill>
            <a:round/>
            <a:headEnd/>
            <a:tailEnd type="triangle" w="med" len="med"/>
          </a:ln>
        </p:spPr>
        <p:txBody>
          <a:bodyPr/>
          <a:lstStyle/>
          <a:p>
            <a:endParaRPr lang="en-US"/>
          </a:p>
        </p:txBody>
      </p:sp>
      <p:sp>
        <p:nvSpPr>
          <p:cNvPr id="37895" name="Text Box 11"/>
          <p:cNvSpPr txBox="1">
            <a:spLocks noChangeArrowheads="1"/>
          </p:cNvSpPr>
          <p:nvPr/>
        </p:nvSpPr>
        <p:spPr bwMode="auto">
          <a:xfrm>
            <a:off x="381000" y="228600"/>
            <a:ext cx="8077200" cy="884238"/>
          </a:xfrm>
          <a:prstGeom prst="rect">
            <a:avLst/>
          </a:prstGeom>
          <a:solidFill>
            <a:schemeClr val="accent2"/>
          </a:solidFill>
          <a:ln w="9525">
            <a:noFill/>
            <a:miter lim="800000"/>
            <a:headEnd/>
            <a:tailEnd/>
          </a:ln>
        </p:spPr>
        <p:txBody>
          <a:bodyPr>
            <a:spAutoFit/>
          </a:bodyPr>
          <a:lstStyle/>
          <a:p>
            <a:r>
              <a:rPr lang="en-US" sz="2800" i="1">
                <a:solidFill>
                  <a:srgbClr val="FF9900"/>
                </a:solidFill>
              </a:rPr>
              <a:t>ABCs and GHGs Have Reduced Rice Harvest</a:t>
            </a:r>
          </a:p>
          <a:p>
            <a:r>
              <a:rPr lang="en-US" sz="2400" i="1">
                <a:solidFill>
                  <a:srgbClr val="FF9900"/>
                </a:solidFill>
              </a:rPr>
              <a:t>Aufhammer, Ramanathan, Vincent, PNAS 2006</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E_UAV_video.wmv">
            <a:hlinkClick r:id="" action="ppaction://media"/>
          </p:cNvPr>
          <p:cNvPicPr>
            <a:picLocks noRot="1" noChangeAspect="1"/>
          </p:cNvPicPr>
          <p:nvPr>
            <a:videoFile r:link="rId1"/>
          </p:nvPr>
        </p:nvPicPr>
        <p:blipFill>
          <a:blip r:embed="rId3"/>
          <a:srcRect/>
          <a:stretch>
            <a:fillRect/>
          </a:stretch>
        </p:blipFill>
        <p:spPr bwMode="auto">
          <a:xfrm>
            <a:off x="0" y="838200"/>
            <a:ext cx="4419600" cy="3314700"/>
          </a:xfrm>
          <a:prstGeom prst="rect">
            <a:avLst/>
          </a:prstGeom>
          <a:noFill/>
          <a:ln w="9525">
            <a:noFill/>
            <a:miter lim="800000"/>
            <a:headEnd/>
            <a:tailEnd/>
          </a:ln>
        </p:spPr>
      </p:pic>
      <p:pic>
        <p:nvPicPr>
          <p:cNvPr id="38915" name="Picture 4"/>
          <p:cNvPicPr>
            <a:picLocks noChangeAspect="1" noChangeArrowheads="1"/>
          </p:cNvPicPr>
          <p:nvPr/>
        </p:nvPicPr>
        <p:blipFill>
          <a:blip r:embed="rId4"/>
          <a:srcRect/>
          <a:stretch>
            <a:fillRect/>
          </a:stretch>
        </p:blipFill>
        <p:spPr bwMode="auto">
          <a:xfrm>
            <a:off x="4724400" y="0"/>
            <a:ext cx="4419600" cy="1636713"/>
          </a:xfrm>
          <a:prstGeom prst="rect">
            <a:avLst/>
          </a:prstGeom>
          <a:noFill/>
          <a:ln w="9525">
            <a:noFill/>
            <a:miter lim="800000"/>
            <a:headEnd/>
            <a:tailEnd/>
          </a:ln>
        </p:spPr>
      </p:pic>
      <p:pic>
        <p:nvPicPr>
          <p:cNvPr id="38916" name="Picture 8"/>
          <p:cNvPicPr>
            <a:picLocks noChangeAspect="1" noChangeArrowheads="1"/>
          </p:cNvPicPr>
          <p:nvPr/>
        </p:nvPicPr>
        <p:blipFill>
          <a:blip r:embed="rId5"/>
          <a:srcRect/>
          <a:stretch>
            <a:fillRect/>
          </a:stretch>
        </p:blipFill>
        <p:spPr bwMode="auto">
          <a:xfrm>
            <a:off x="5486400" y="1828800"/>
            <a:ext cx="3173413" cy="4495800"/>
          </a:xfrm>
          <a:prstGeom prst="rect">
            <a:avLst/>
          </a:prstGeom>
          <a:noFill/>
          <a:ln w="9525">
            <a:noFill/>
            <a:miter lim="800000"/>
            <a:headEnd/>
            <a:tailEnd/>
          </a:ln>
        </p:spPr>
      </p:pic>
      <p:sp>
        <p:nvSpPr>
          <p:cNvPr id="38917" name="TextBox 4"/>
          <p:cNvSpPr txBox="1">
            <a:spLocks noChangeArrowheads="1"/>
          </p:cNvSpPr>
          <p:nvPr/>
        </p:nvSpPr>
        <p:spPr bwMode="auto">
          <a:xfrm>
            <a:off x="5334000" y="304800"/>
            <a:ext cx="1595438" cy="400050"/>
          </a:xfrm>
          <a:prstGeom prst="rect">
            <a:avLst/>
          </a:prstGeom>
          <a:noFill/>
          <a:ln w="9525">
            <a:noFill/>
            <a:miter lim="800000"/>
            <a:headEnd/>
            <a:tailEnd/>
          </a:ln>
        </p:spPr>
        <p:txBody>
          <a:bodyPr wrap="none">
            <a:spAutoFit/>
          </a:bodyPr>
          <a:lstStyle/>
          <a:p>
            <a:r>
              <a:rPr lang="en-US" sz="2000"/>
              <a:t>Nature 2007</a:t>
            </a:r>
          </a:p>
        </p:txBody>
      </p:sp>
      <p:pic>
        <p:nvPicPr>
          <p:cNvPr id="38918" name="Picture 2"/>
          <p:cNvPicPr>
            <a:picLocks noChangeAspect="1" noChangeArrowheads="1"/>
          </p:cNvPicPr>
          <p:nvPr/>
        </p:nvPicPr>
        <p:blipFill>
          <a:blip r:embed="rId6"/>
          <a:srcRect/>
          <a:stretch>
            <a:fillRect/>
          </a:stretch>
        </p:blipFill>
        <p:spPr bwMode="auto">
          <a:xfrm>
            <a:off x="4167188" y="0"/>
            <a:ext cx="4976812" cy="6705600"/>
          </a:xfrm>
          <a:prstGeom prst="rect">
            <a:avLst/>
          </a:prstGeom>
          <a:noFill/>
          <a:ln w="9525">
            <a:noFill/>
            <a:miter lim="800000"/>
            <a:headEnd/>
            <a:tailEnd/>
          </a:ln>
        </p:spPr>
      </p:pic>
      <p:pic>
        <p:nvPicPr>
          <p:cNvPr id="38919" name="Picture 5" descr="DSCN0425"/>
          <p:cNvPicPr>
            <a:picLocks noChangeAspect="1" noChangeArrowheads="1"/>
          </p:cNvPicPr>
          <p:nvPr/>
        </p:nvPicPr>
        <p:blipFill>
          <a:blip r:embed="rId7"/>
          <a:srcRect/>
          <a:stretch>
            <a:fillRect/>
          </a:stretch>
        </p:blipFill>
        <p:spPr bwMode="auto">
          <a:xfrm>
            <a:off x="0" y="4187825"/>
            <a:ext cx="4038600" cy="2670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52400" y="2057400"/>
            <a:ext cx="2514600" cy="685800"/>
          </a:xfrm>
          <a:prstGeom prst="rect">
            <a:avLst/>
          </a:prstGeom>
          <a:noFill/>
          <a:ln w="9525">
            <a:noFill/>
            <a:miter lim="800000"/>
            <a:headEnd/>
            <a:tailEnd/>
          </a:ln>
        </p:spPr>
        <p:txBody>
          <a:bodyPr lIns="91430" tIns="45715" rIns="91430" bIns="45715"/>
          <a:lstStyle/>
          <a:p>
            <a:pPr>
              <a:defRPr/>
            </a:pPr>
            <a:r>
              <a:rPr lang="en-US" sz="1200" i="1" dirty="0">
                <a:solidFill>
                  <a:srgbClr val="003300"/>
                </a:solidFill>
                <a:effectLst>
                  <a:outerShdw blurRad="38100" dist="38100" dir="2700000" algn="tl">
                    <a:srgbClr val="C0C0C0"/>
                  </a:outerShdw>
                </a:effectLst>
              </a:rPr>
              <a:t>Optical Particle Counter (580 g)</a:t>
            </a:r>
            <a:r>
              <a:rPr lang="en-US" sz="1200" dirty="0">
                <a:solidFill>
                  <a:srgbClr val="003300"/>
                </a:solidFill>
                <a:effectLst>
                  <a:outerShdw blurRad="38100" dist="38100" dir="2700000" algn="tl">
                    <a:srgbClr val="C0C0C0"/>
                  </a:outerShdw>
                </a:effectLst>
              </a:rPr>
              <a:t> </a:t>
            </a:r>
            <a:r>
              <a:rPr lang="en-US" sz="1200" dirty="0">
                <a:solidFill>
                  <a:srgbClr val="000000"/>
                </a:solidFill>
                <a:sym typeface="Wingdings" pitchFamily="2" charset="2"/>
              </a:rPr>
              <a:t> </a:t>
            </a:r>
            <a:r>
              <a:rPr lang="en-US" sz="1200" dirty="0">
                <a:solidFill>
                  <a:srgbClr val="000000"/>
                </a:solidFill>
              </a:rPr>
              <a:t>N</a:t>
            </a:r>
            <a:r>
              <a:rPr lang="en-US" sz="1200" baseline="-25000" dirty="0">
                <a:solidFill>
                  <a:srgbClr val="000000"/>
                </a:solidFill>
              </a:rPr>
              <a:t>OPC</a:t>
            </a:r>
            <a:r>
              <a:rPr lang="en-US" sz="1200" dirty="0">
                <a:solidFill>
                  <a:srgbClr val="000000"/>
                </a:solidFill>
              </a:rPr>
              <a:t>; 0.3 &lt; </a:t>
            </a:r>
            <a:r>
              <a:rPr lang="en-US" sz="1200" dirty="0" err="1">
                <a:solidFill>
                  <a:srgbClr val="000000"/>
                </a:solidFill>
              </a:rPr>
              <a:t>D</a:t>
            </a:r>
            <a:r>
              <a:rPr lang="en-US" sz="1200" baseline="-25000" dirty="0" err="1">
                <a:solidFill>
                  <a:srgbClr val="000000"/>
                </a:solidFill>
              </a:rPr>
              <a:t>p</a:t>
            </a:r>
            <a:r>
              <a:rPr lang="en-US" sz="1200" dirty="0">
                <a:solidFill>
                  <a:srgbClr val="000000"/>
                </a:solidFill>
              </a:rPr>
              <a:t> &lt; 3 </a:t>
            </a:r>
            <a:r>
              <a:rPr lang="en-US" sz="1200" dirty="0">
                <a:solidFill>
                  <a:srgbClr val="000000"/>
                </a:solidFill>
                <a:latin typeface="Symbol" pitchFamily="18" charset="2"/>
              </a:rPr>
              <a:t>m</a:t>
            </a:r>
            <a:r>
              <a:rPr lang="en-US" sz="1200" dirty="0">
                <a:solidFill>
                  <a:srgbClr val="000000"/>
                </a:solidFill>
              </a:rPr>
              <a:t>m</a:t>
            </a:r>
            <a:endParaRPr lang="en-US" sz="1200" dirty="0"/>
          </a:p>
        </p:txBody>
      </p:sp>
      <p:sp>
        <p:nvSpPr>
          <p:cNvPr id="59395" name="Text Box 3"/>
          <p:cNvSpPr txBox="1">
            <a:spLocks noChangeArrowheads="1"/>
          </p:cNvSpPr>
          <p:nvPr/>
        </p:nvSpPr>
        <p:spPr bwMode="auto">
          <a:xfrm>
            <a:off x="152400" y="6329363"/>
            <a:ext cx="2019300" cy="528637"/>
          </a:xfrm>
          <a:prstGeom prst="rect">
            <a:avLst/>
          </a:prstGeom>
          <a:noFill/>
          <a:ln w="9525">
            <a:noFill/>
            <a:miter lim="800000"/>
            <a:headEnd/>
            <a:tailEnd/>
          </a:ln>
        </p:spPr>
        <p:txBody>
          <a:bodyPr lIns="91430" tIns="45715" rIns="91430" bIns="45715"/>
          <a:lstStyle/>
          <a:p>
            <a:pPr marL="171432" indent="-171432">
              <a:defRPr/>
            </a:pPr>
            <a:r>
              <a:rPr lang="en-US" sz="1200" i="1" dirty="0" err="1">
                <a:solidFill>
                  <a:srgbClr val="003300"/>
                </a:solidFill>
                <a:effectLst>
                  <a:outerShdw blurRad="38100" dist="38100" dir="2700000" algn="tl">
                    <a:srgbClr val="C0C0C0"/>
                  </a:outerShdw>
                </a:effectLst>
              </a:rPr>
              <a:t>Pyranometer</a:t>
            </a:r>
            <a:r>
              <a:rPr lang="en-US" sz="1200" i="1" dirty="0">
                <a:solidFill>
                  <a:srgbClr val="003300"/>
                </a:solidFill>
                <a:effectLst>
                  <a:outerShdw blurRad="38100" dist="38100" dir="2700000" algn="tl">
                    <a:srgbClr val="C0C0C0"/>
                  </a:outerShdw>
                </a:effectLst>
              </a:rPr>
              <a:t> (190 g)</a:t>
            </a:r>
          </a:p>
          <a:p>
            <a:pPr marL="171432" indent="-171432">
              <a:defRPr/>
            </a:pPr>
            <a:r>
              <a:rPr lang="en-US" sz="1200" dirty="0">
                <a:solidFill>
                  <a:srgbClr val="000000"/>
                </a:solidFill>
                <a:sym typeface="Wingdings" pitchFamily="2" charset="2"/>
              </a:rPr>
              <a:t> i</a:t>
            </a:r>
            <a:r>
              <a:rPr lang="en-US" sz="1200" dirty="0">
                <a:solidFill>
                  <a:srgbClr val="000000"/>
                </a:solidFill>
              </a:rPr>
              <a:t>rradiance 0.3 – 2.8 </a:t>
            </a:r>
            <a:r>
              <a:rPr lang="en-US" sz="1200" dirty="0">
                <a:solidFill>
                  <a:srgbClr val="000000"/>
                </a:solidFill>
                <a:latin typeface="Symbol" pitchFamily="18" charset="2"/>
              </a:rPr>
              <a:t>m</a:t>
            </a:r>
            <a:r>
              <a:rPr lang="en-US" sz="1200" dirty="0">
                <a:solidFill>
                  <a:srgbClr val="000000"/>
                </a:solidFill>
              </a:rPr>
              <a:t>m</a:t>
            </a:r>
            <a:r>
              <a:rPr lang="en-US" sz="900" dirty="0">
                <a:solidFill>
                  <a:srgbClr val="000000"/>
                </a:solidFill>
              </a:rPr>
              <a:t> </a:t>
            </a:r>
            <a:endParaRPr lang="en-US" dirty="0"/>
          </a:p>
        </p:txBody>
      </p:sp>
      <p:sp>
        <p:nvSpPr>
          <p:cNvPr id="59396" name="Text Box 4"/>
          <p:cNvSpPr txBox="1">
            <a:spLocks noChangeArrowheads="1"/>
          </p:cNvSpPr>
          <p:nvPr/>
        </p:nvSpPr>
        <p:spPr bwMode="auto">
          <a:xfrm>
            <a:off x="6629400" y="4114800"/>
            <a:ext cx="2514600" cy="762000"/>
          </a:xfrm>
          <a:prstGeom prst="rect">
            <a:avLst/>
          </a:prstGeom>
          <a:noFill/>
          <a:ln w="9525">
            <a:noFill/>
            <a:miter lim="800000"/>
            <a:headEnd/>
            <a:tailEnd/>
          </a:ln>
        </p:spPr>
        <p:txBody>
          <a:bodyPr lIns="91430" tIns="45715" rIns="91430" bIns="45715"/>
          <a:lstStyle/>
          <a:p>
            <a:pPr>
              <a:defRPr/>
            </a:pPr>
            <a:r>
              <a:rPr lang="en-US" sz="1200" i="1" dirty="0">
                <a:solidFill>
                  <a:srgbClr val="003300"/>
                </a:solidFill>
                <a:effectLst>
                  <a:outerShdw blurRad="38100" dist="38100" dir="2700000" algn="tl">
                    <a:srgbClr val="C0C0C0"/>
                  </a:outerShdw>
                </a:effectLst>
              </a:rPr>
              <a:t>Cloud Droplet Spectrometer (1.4 kg)</a:t>
            </a:r>
            <a:r>
              <a:rPr lang="en-US" sz="1200" dirty="0">
                <a:solidFill>
                  <a:srgbClr val="003300"/>
                </a:solidFill>
                <a:effectLst>
                  <a:outerShdw blurRad="38100" dist="38100" dir="2700000" algn="tl">
                    <a:srgbClr val="C0C0C0"/>
                  </a:outerShdw>
                </a:effectLst>
              </a:rPr>
              <a:t>  </a:t>
            </a:r>
            <a:r>
              <a:rPr lang="en-US" sz="1200" dirty="0">
                <a:solidFill>
                  <a:srgbClr val="000000"/>
                </a:solidFill>
                <a:sym typeface="Wingdings" pitchFamily="2" charset="2"/>
              </a:rPr>
              <a:t></a:t>
            </a:r>
            <a:r>
              <a:rPr lang="en-US" sz="1200" dirty="0">
                <a:solidFill>
                  <a:srgbClr val="000000"/>
                </a:solidFill>
              </a:rPr>
              <a:t> distr. 1 &lt; D &lt; 50 </a:t>
            </a:r>
            <a:r>
              <a:rPr lang="en-US" sz="1200" dirty="0">
                <a:solidFill>
                  <a:srgbClr val="000000"/>
                </a:solidFill>
                <a:latin typeface="Symbol" pitchFamily="18" charset="2"/>
              </a:rPr>
              <a:t>m</a:t>
            </a:r>
            <a:r>
              <a:rPr lang="en-US" sz="1200" dirty="0">
                <a:solidFill>
                  <a:srgbClr val="000000"/>
                </a:solidFill>
              </a:rPr>
              <a:t>m</a:t>
            </a:r>
          </a:p>
        </p:txBody>
      </p:sp>
      <p:sp>
        <p:nvSpPr>
          <p:cNvPr id="59397" name="Text Box 5"/>
          <p:cNvSpPr txBox="1">
            <a:spLocks noChangeArrowheads="1"/>
          </p:cNvSpPr>
          <p:nvPr/>
        </p:nvSpPr>
        <p:spPr bwMode="auto">
          <a:xfrm>
            <a:off x="4222750" y="3886200"/>
            <a:ext cx="2438400" cy="685800"/>
          </a:xfrm>
          <a:prstGeom prst="rect">
            <a:avLst/>
          </a:prstGeom>
          <a:noFill/>
          <a:ln w="9525">
            <a:noFill/>
            <a:miter lim="800000"/>
            <a:headEnd/>
            <a:tailEnd/>
          </a:ln>
        </p:spPr>
        <p:txBody>
          <a:bodyPr lIns="91430" tIns="45715" rIns="91430" bIns="45715"/>
          <a:lstStyle/>
          <a:p>
            <a:pPr marL="228577" indent="-228577">
              <a:defRPr/>
            </a:pPr>
            <a:r>
              <a:rPr lang="en-US" sz="1200" i="1" dirty="0">
                <a:solidFill>
                  <a:srgbClr val="003300"/>
                </a:solidFill>
                <a:effectLst>
                  <a:outerShdw blurRad="38100" dist="38100" dir="2700000" algn="tl">
                    <a:srgbClr val="C0C0C0"/>
                  </a:outerShdw>
                </a:effectLst>
              </a:rPr>
              <a:t>Aerosol inlet &amp; splitter (150 g)</a:t>
            </a:r>
          </a:p>
          <a:p>
            <a:pPr marL="228577" indent="-228577">
              <a:defRPr/>
            </a:pPr>
            <a:r>
              <a:rPr lang="en-US" sz="1200" dirty="0">
                <a:solidFill>
                  <a:srgbClr val="000000"/>
                </a:solidFill>
                <a:sym typeface="Wingdings" pitchFamily="2" charset="2"/>
              </a:rPr>
              <a:t> unbiased aerosol sampling</a:t>
            </a:r>
          </a:p>
        </p:txBody>
      </p:sp>
      <p:sp>
        <p:nvSpPr>
          <p:cNvPr id="59398" name="Text Box 6"/>
          <p:cNvSpPr txBox="1">
            <a:spLocks noChangeArrowheads="1"/>
          </p:cNvSpPr>
          <p:nvPr/>
        </p:nvSpPr>
        <p:spPr bwMode="auto">
          <a:xfrm>
            <a:off x="228600" y="4495800"/>
            <a:ext cx="1828800" cy="457200"/>
          </a:xfrm>
          <a:prstGeom prst="rect">
            <a:avLst/>
          </a:prstGeom>
          <a:noFill/>
          <a:ln w="9525">
            <a:noFill/>
            <a:miter lim="800000"/>
            <a:headEnd/>
            <a:tailEnd/>
          </a:ln>
        </p:spPr>
        <p:txBody>
          <a:bodyPr lIns="91430" tIns="45715" rIns="91430" bIns="45715"/>
          <a:lstStyle/>
          <a:p>
            <a:pPr>
              <a:defRPr/>
            </a:pPr>
            <a:r>
              <a:rPr lang="en-US" sz="1200" i="1" dirty="0" err="1">
                <a:solidFill>
                  <a:srgbClr val="003300"/>
                </a:solidFill>
                <a:effectLst>
                  <a:outerShdw blurRad="38100" dist="38100" dir="2700000" algn="tl">
                    <a:srgbClr val="C0C0C0"/>
                  </a:outerShdw>
                </a:effectLst>
              </a:rPr>
              <a:t>Aethalometer</a:t>
            </a:r>
            <a:r>
              <a:rPr lang="en-US" sz="1200" i="1" dirty="0">
                <a:solidFill>
                  <a:srgbClr val="003300"/>
                </a:solidFill>
                <a:effectLst>
                  <a:outerShdw blurRad="38100" dist="38100" dir="2700000" algn="tl">
                    <a:srgbClr val="C0C0C0"/>
                  </a:outerShdw>
                </a:effectLst>
              </a:rPr>
              <a:t> (820 g)</a:t>
            </a:r>
          </a:p>
          <a:p>
            <a:pPr>
              <a:defRPr/>
            </a:pPr>
            <a:r>
              <a:rPr lang="en-US" sz="1200" dirty="0">
                <a:solidFill>
                  <a:srgbClr val="000000"/>
                </a:solidFill>
                <a:sym typeface="Wingdings" pitchFamily="2" charset="2"/>
              </a:rPr>
              <a:t></a:t>
            </a:r>
            <a:r>
              <a:rPr lang="en-US" sz="1200" dirty="0">
                <a:solidFill>
                  <a:srgbClr val="000000"/>
                </a:solidFill>
              </a:rPr>
              <a:t>  absorbing aerosol</a:t>
            </a:r>
            <a:endParaRPr lang="en-US" sz="2400" dirty="0"/>
          </a:p>
        </p:txBody>
      </p:sp>
      <p:sp>
        <p:nvSpPr>
          <p:cNvPr id="59399" name="Text Box 7"/>
          <p:cNvSpPr txBox="1">
            <a:spLocks noChangeArrowheads="1"/>
          </p:cNvSpPr>
          <p:nvPr/>
        </p:nvSpPr>
        <p:spPr bwMode="auto">
          <a:xfrm>
            <a:off x="2362200" y="6324600"/>
            <a:ext cx="2103438" cy="473075"/>
          </a:xfrm>
          <a:prstGeom prst="rect">
            <a:avLst/>
          </a:prstGeom>
          <a:noFill/>
          <a:ln w="9525">
            <a:noFill/>
            <a:miter lim="800000"/>
            <a:headEnd/>
            <a:tailEnd/>
          </a:ln>
        </p:spPr>
        <p:txBody>
          <a:bodyPr lIns="91430" tIns="45715" rIns="91430" bIns="45715"/>
          <a:lstStyle/>
          <a:p>
            <a:pPr>
              <a:defRPr/>
            </a:pPr>
            <a:r>
              <a:rPr lang="en-US" sz="1200" i="1" dirty="0">
                <a:solidFill>
                  <a:srgbClr val="003300"/>
                </a:solidFill>
                <a:effectLst>
                  <a:outerShdw blurRad="38100" dist="38100" dir="2700000" algn="tl">
                    <a:srgbClr val="C0C0C0"/>
                  </a:outerShdw>
                </a:effectLst>
              </a:rPr>
              <a:t>PAR radiometer (45 g)</a:t>
            </a:r>
          </a:p>
          <a:p>
            <a:pPr>
              <a:defRPr/>
            </a:pPr>
            <a:r>
              <a:rPr lang="en-US" sz="1200" dirty="0">
                <a:solidFill>
                  <a:srgbClr val="000000"/>
                </a:solidFill>
                <a:sym typeface="Wingdings" pitchFamily="2" charset="2"/>
              </a:rPr>
              <a:t> i</a:t>
            </a:r>
            <a:r>
              <a:rPr lang="en-US" sz="1200" dirty="0">
                <a:solidFill>
                  <a:srgbClr val="000000"/>
                </a:solidFill>
              </a:rPr>
              <a:t>rradiance 400 – 700 nm </a:t>
            </a:r>
            <a:endParaRPr lang="en-US" sz="1200" dirty="0"/>
          </a:p>
        </p:txBody>
      </p:sp>
      <p:sp>
        <p:nvSpPr>
          <p:cNvPr id="59400" name="Text Box 8"/>
          <p:cNvSpPr txBox="1">
            <a:spLocks noChangeArrowheads="1"/>
          </p:cNvSpPr>
          <p:nvPr/>
        </p:nvSpPr>
        <p:spPr bwMode="auto">
          <a:xfrm>
            <a:off x="6629400" y="6172200"/>
            <a:ext cx="2514600" cy="477838"/>
          </a:xfrm>
          <a:prstGeom prst="rect">
            <a:avLst/>
          </a:prstGeom>
          <a:noFill/>
          <a:ln w="9525">
            <a:noFill/>
            <a:miter lim="800000"/>
            <a:headEnd/>
            <a:tailEnd/>
          </a:ln>
          <a:effectLst/>
        </p:spPr>
        <p:txBody>
          <a:bodyPr lIns="91430" tIns="45715" rIns="91430" bIns="45715">
            <a:spAutoFit/>
          </a:bodyPr>
          <a:lstStyle/>
          <a:p>
            <a:pPr>
              <a:defRPr/>
            </a:pPr>
            <a:r>
              <a:rPr lang="en-US" sz="1200" i="1" dirty="0">
                <a:solidFill>
                  <a:srgbClr val="003300"/>
                </a:solidFill>
                <a:effectLst>
                  <a:outerShdw blurRad="38100" dist="38100" dir="2700000" algn="tl">
                    <a:srgbClr val="C0C0C0"/>
                  </a:outerShdw>
                </a:effectLst>
                <a:cs typeface="Times New Roman" pitchFamily="18" charset="0"/>
              </a:rPr>
              <a:t>Video camera (280 g)</a:t>
            </a:r>
          </a:p>
          <a:p>
            <a:pPr>
              <a:defRPr/>
            </a:pPr>
            <a:r>
              <a:rPr lang="en-US" sz="1200" dirty="0">
                <a:cs typeface="Times New Roman" pitchFamily="18" charset="0"/>
                <a:sym typeface="Wingdings" pitchFamily="2" charset="2"/>
              </a:rPr>
              <a:t> </a:t>
            </a:r>
            <a:r>
              <a:rPr lang="en-US" sz="1200" dirty="0">
                <a:cs typeface="Times New Roman" pitchFamily="18" charset="0"/>
              </a:rPr>
              <a:t>cloud targeting</a:t>
            </a:r>
            <a:endParaRPr lang="en-US" sz="1200" dirty="0"/>
          </a:p>
        </p:txBody>
      </p:sp>
      <p:sp>
        <p:nvSpPr>
          <p:cNvPr id="59401" name="Text Box 9"/>
          <p:cNvSpPr txBox="1">
            <a:spLocks noChangeArrowheads="1"/>
          </p:cNvSpPr>
          <p:nvPr/>
        </p:nvSpPr>
        <p:spPr bwMode="auto">
          <a:xfrm>
            <a:off x="2590800" y="152400"/>
            <a:ext cx="4038600" cy="1939925"/>
          </a:xfrm>
          <a:prstGeom prst="rect">
            <a:avLst/>
          </a:prstGeom>
          <a:noFill/>
          <a:ln w="9525">
            <a:noFill/>
            <a:miter lim="800000"/>
            <a:headEnd/>
            <a:tailEnd/>
          </a:ln>
          <a:effectLst/>
        </p:spPr>
        <p:txBody>
          <a:bodyPr lIns="91430" tIns="45715" rIns="91430" bIns="45715">
            <a:spAutoFit/>
          </a:bodyPr>
          <a:lstStyle/>
          <a:p>
            <a:pPr algn="ctr">
              <a:defRPr/>
            </a:pPr>
            <a:r>
              <a:rPr lang="en-US" sz="4000" dirty="0">
                <a:solidFill>
                  <a:srgbClr val="000066"/>
                </a:solidFill>
                <a:effectLst>
                  <a:outerShdw blurRad="38100" dist="38100" dir="2700000" algn="tl">
                    <a:srgbClr val="C0C0C0"/>
                  </a:outerShdw>
                </a:effectLst>
              </a:rPr>
              <a:t>Miniaturized Instruments for UAV</a:t>
            </a:r>
          </a:p>
        </p:txBody>
      </p:sp>
      <p:sp>
        <p:nvSpPr>
          <p:cNvPr id="59402" name="Text Box 10"/>
          <p:cNvSpPr txBox="1">
            <a:spLocks noChangeArrowheads="1"/>
          </p:cNvSpPr>
          <p:nvPr/>
        </p:nvSpPr>
        <p:spPr bwMode="auto">
          <a:xfrm>
            <a:off x="4572000" y="6324600"/>
            <a:ext cx="1905000" cy="477838"/>
          </a:xfrm>
          <a:prstGeom prst="rect">
            <a:avLst/>
          </a:prstGeom>
          <a:noFill/>
          <a:ln w="9525">
            <a:noFill/>
            <a:miter lim="800000"/>
            <a:headEnd/>
            <a:tailEnd/>
          </a:ln>
          <a:effectLst/>
        </p:spPr>
        <p:txBody>
          <a:bodyPr lIns="91430" tIns="45715" rIns="91430" bIns="45715">
            <a:spAutoFit/>
          </a:bodyPr>
          <a:lstStyle/>
          <a:p>
            <a:pPr>
              <a:defRPr/>
            </a:pPr>
            <a:r>
              <a:rPr lang="en-US" sz="1200" i="1" dirty="0">
                <a:solidFill>
                  <a:srgbClr val="003300"/>
                </a:solidFill>
                <a:effectLst>
                  <a:outerShdw blurRad="38100" dist="38100" dir="2700000" algn="tl">
                    <a:srgbClr val="C0C0C0"/>
                  </a:outerShdw>
                </a:effectLst>
              </a:rPr>
              <a:t>LWC probe (450 g)</a:t>
            </a:r>
          </a:p>
          <a:p>
            <a:pPr>
              <a:defRPr/>
            </a:pPr>
            <a:r>
              <a:rPr lang="en-US" sz="1200" dirty="0">
                <a:solidFill>
                  <a:srgbClr val="000000"/>
                </a:solidFill>
                <a:effectLst>
                  <a:outerShdw blurRad="38100" dist="38100" dir="2700000" algn="tl">
                    <a:srgbClr val="C0C0C0"/>
                  </a:outerShdw>
                </a:effectLst>
                <a:sym typeface="Wingdings" pitchFamily="2" charset="2"/>
              </a:rPr>
              <a:t> </a:t>
            </a:r>
            <a:r>
              <a:rPr lang="en-US" sz="1200" dirty="0">
                <a:solidFill>
                  <a:srgbClr val="000000"/>
                </a:solidFill>
              </a:rPr>
              <a:t>Cloud water (g m</a:t>
            </a:r>
            <a:r>
              <a:rPr lang="en-US" sz="1200" baseline="30000" dirty="0">
                <a:solidFill>
                  <a:srgbClr val="000000"/>
                </a:solidFill>
              </a:rPr>
              <a:t>-3</a:t>
            </a:r>
            <a:r>
              <a:rPr lang="en-US" sz="1200" dirty="0">
                <a:solidFill>
                  <a:srgbClr val="000000"/>
                </a:solidFill>
              </a:rPr>
              <a:t>)</a:t>
            </a:r>
            <a:endParaRPr lang="en-US" sz="1200" dirty="0"/>
          </a:p>
        </p:txBody>
      </p:sp>
      <p:grpSp>
        <p:nvGrpSpPr>
          <p:cNvPr id="5134" name="Group 11"/>
          <p:cNvGrpSpPr>
            <a:grpSpLocks noChangeAspect="1"/>
          </p:cNvGrpSpPr>
          <p:nvPr/>
        </p:nvGrpSpPr>
        <p:grpSpPr bwMode="auto">
          <a:xfrm>
            <a:off x="304800" y="228600"/>
            <a:ext cx="2133600" cy="1814513"/>
            <a:chOff x="384" y="144"/>
            <a:chExt cx="912" cy="857"/>
          </a:xfrm>
        </p:grpSpPr>
        <p:graphicFrame>
          <p:nvGraphicFramePr>
            <p:cNvPr id="5124" name="Object 12"/>
            <p:cNvGraphicFramePr>
              <a:graphicFrameLocks noChangeAspect="1"/>
            </p:cNvGraphicFramePr>
            <p:nvPr/>
          </p:nvGraphicFramePr>
          <p:xfrm>
            <a:off x="384" y="144"/>
            <a:ext cx="912" cy="857"/>
          </p:xfrm>
          <a:graphic>
            <a:graphicData uri="http://schemas.openxmlformats.org/presentationml/2006/ole">
              <p:oleObj spid="_x0000_s5124" name="Image" r:id="rId4" imgW="10158730" imgH="9549206" progId="PhotoshopElements.Image.2">
                <p:embed/>
              </p:oleObj>
            </a:graphicData>
          </a:graphic>
        </p:graphicFrame>
        <p:sp>
          <p:nvSpPr>
            <p:cNvPr id="5165" name="Line 13"/>
            <p:cNvSpPr>
              <a:spLocks noChangeAspect="1" noChangeShapeType="1"/>
            </p:cNvSpPr>
            <p:nvPr/>
          </p:nvSpPr>
          <p:spPr bwMode="auto">
            <a:xfrm>
              <a:off x="480" y="912"/>
              <a:ext cx="144" cy="0"/>
            </a:xfrm>
            <a:prstGeom prst="line">
              <a:avLst/>
            </a:prstGeom>
            <a:noFill/>
            <a:ln w="25400">
              <a:solidFill>
                <a:srgbClr val="FFFF00"/>
              </a:solidFill>
              <a:round/>
              <a:headEnd type="oval" w="med" len="med"/>
              <a:tailEnd type="oval" w="med" len="med"/>
            </a:ln>
          </p:spPr>
          <p:txBody>
            <a:bodyPr/>
            <a:lstStyle/>
            <a:p>
              <a:endParaRPr lang="en-US"/>
            </a:p>
          </p:txBody>
        </p:sp>
      </p:grpSp>
      <p:sp>
        <p:nvSpPr>
          <p:cNvPr id="59406" name="Text Box 14"/>
          <p:cNvSpPr txBox="1">
            <a:spLocks noChangeAspect="1" noChangeArrowheads="1"/>
          </p:cNvSpPr>
          <p:nvPr/>
        </p:nvSpPr>
        <p:spPr bwMode="auto">
          <a:xfrm>
            <a:off x="6629400" y="2057400"/>
            <a:ext cx="2514600" cy="608013"/>
          </a:xfrm>
          <a:prstGeom prst="rect">
            <a:avLst/>
          </a:prstGeom>
          <a:noFill/>
          <a:ln w="9525">
            <a:noFill/>
            <a:miter lim="800000"/>
            <a:headEnd/>
            <a:tailEnd/>
          </a:ln>
        </p:spPr>
        <p:txBody>
          <a:bodyPr lIns="91430" tIns="45715" rIns="91430" bIns="45715"/>
          <a:lstStyle/>
          <a:p>
            <a:pPr>
              <a:defRPr/>
            </a:pPr>
            <a:r>
              <a:rPr lang="en-US" sz="1200" i="1" dirty="0">
                <a:solidFill>
                  <a:srgbClr val="003300"/>
                </a:solidFill>
                <a:effectLst>
                  <a:outerShdw blurRad="38100" dist="38100" dir="2700000" algn="tl">
                    <a:srgbClr val="C0C0C0"/>
                  </a:outerShdw>
                </a:effectLst>
              </a:rPr>
              <a:t>Condensation Particle Counter (870 g)</a:t>
            </a:r>
            <a:r>
              <a:rPr lang="en-US" sz="1200" dirty="0">
                <a:solidFill>
                  <a:srgbClr val="003300"/>
                </a:solidFill>
                <a:effectLst>
                  <a:outerShdw blurRad="38100" dist="38100" dir="2700000" algn="tl">
                    <a:srgbClr val="C0C0C0"/>
                  </a:outerShdw>
                </a:effectLst>
              </a:rPr>
              <a:t>  </a:t>
            </a:r>
            <a:r>
              <a:rPr lang="en-US" sz="1200" dirty="0">
                <a:solidFill>
                  <a:srgbClr val="000000"/>
                </a:solidFill>
                <a:sym typeface="Wingdings" pitchFamily="2" charset="2"/>
              </a:rPr>
              <a:t> N</a:t>
            </a:r>
            <a:r>
              <a:rPr lang="en-US" sz="1200" baseline="-25000" dirty="0">
                <a:solidFill>
                  <a:srgbClr val="000000"/>
                </a:solidFill>
                <a:sym typeface="Wingdings" pitchFamily="2" charset="2"/>
              </a:rPr>
              <a:t>CN</a:t>
            </a:r>
            <a:r>
              <a:rPr lang="en-US" sz="1200" dirty="0">
                <a:solidFill>
                  <a:srgbClr val="000000"/>
                </a:solidFill>
              </a:rPr>
              <a:t>; </a:t>
            </a:r>
            <a:r>
              <a:rPr lang="en-US" sz="1200" dirty="0" err="1">
                <a:solidFill>
                  <a:srgbClr val="000000"/>
                </a:solidFill>
              </a:rPr>
              <a:t>D</a:t>
            </a:r>
            <a:r>
              <a:rPr lang="en-US" sz="1200" baseline="-25000" dirty="0" err="1">
                <a:solidFill>
                  <a:srgbClr val="000000"/>
                </a:solidFill>
              </a:rPr>
              <a:t>p</a:t>
            </a:r>
            <a:r>
              <a:rPr lang="en-US" sz="1200" dirty="0">
                <a:solidFill>
                  <a:srgbClr val="000000"/>
                </a:solidFill>
              </a:rPr>
              <a:t> &gt; 10 nm</a:t>
            </a:r>
            <a:endParaRPr lang="en-US" sz="1200" dirty="0"/>
          </a:p>
        </p:txBody>
      </p:sp>
      <p:grpSp>
        <p:nvGrpSpPr>
          <p:cNvPr id="5136" name="Group 15"/>
          <p:cNvGrpSpPr>
            <a:grpSpLocks noChangeAspect="1"/>
          </p:cNvGrpSpPr>
          <p:nvPr/>
        </p:nvGrpSpPr>
        <p:grpSpPr bwMode="auto">
          <a:xfrm>
            <a:off x="6705600" y="177800"/>
            <a:ext cx="2209800" cy="1871663"/>
            <a:chOff x="4428" y="144"/>
            <a:chExt cx="1162" cy="984"/>
          </a:xfrm>
        </p:grpSpPr>
        <p:pic>
          <p:nvPicPr>
            <p:cNvPr id="5163" name="Picture 16" descr="3007_image"/>
            <p:cNvPicPr>
              <a:picLocks noChangeAspect="1" noChangeArrowheads="1"/>
            </p:cNvPicPr>
            <p:nvPr/>
          </p:nvPicPr>
          <p:blipFill>
            <a:blip r:embed="rId5"/>
            <a:srcRect/>
            <a:stretch>
              <a:fillRect/>
            </a:stretch>
          </p:blipFill>
          <p:spPr bwMode="auto">
            <a:xfrm>
              <a:off x="4428" y="144"/>
              <a:ext cx="1162" cy="984"/>
            </a:xfrm>
            <a:prstGeom prst="rect">
              <a:avLst/>
            </a:prstGeom>
            <a:noFill/>
            <a:ln w="9525">
              <a:noFill/>
              <a:miter lim="800000"/>
              <a:headEnd/>
              <a:tailEnd/>
            </a:ln>
          </p:spPr>
        </p:pic>
        <p:sp>
          <p:nvSpPr>
            <p:cNvPr id="5164" name="Line 17"/>
            <p:cNvSpPr>
              <a:spLocks noChangeAspect="1" noChangeShapeType="1"/>
            </p:cNvSpPr>
            <p:nvPr/>
          </p:nvSpPr>
          <p:spPr bwMode="auto">
            <a:xfrm>
              <a:off x="5343" y="984"/>
              <a:ext cx="161" cy="0"/>
            </a:xfrm>
            <a:prstGeom prst="line">
              <a:avLst/>
            </a:prstGeom>
            <a:noFill/>
            <a:ln w="25400">
              <a:solidFill>
                <a:srgbClr val="FFFF00"/>
              </a:solidFill>
              <a:round/>
              <a:headEnd type="oval" w="med" len="med"/>
              <a:tailEnd type="oval" w="med" len="med"/>
            </a:ln>
          </p:spPr>
          <p:txBody>
            <a:bodyPr/>
            <a:lstStyle/>
            <a:p>
              <a:endParaRPr lang="en-US"/>
            </a:p>
          </p:txBody>
        </p:sp>
      </p:grpSp>
      <p:grpSp>
        <p:nvGrpSpPr>
          <p:cNvPr id="5137" name="Group 18"/>
          <p:cNvGrpSpPr>
            <a:grpSpLocks noChangeAspect="1"/>
          </p:cNvGrpSpPr>
          <p:nvPr/>
        </p:nvGrpSpPr>
        <p:grpSpPr bwMode="auto">
          <a:xfrm>
            <a:off x="6781800" y="4751388"/>
            <a:ext cx="2133600" cy="1411287"/>
            <a:chOff x="4224" y="2928"/>
            <a:chExt cx="1152" cy="762"/>
          </a:xfrm>
        </p:grpSpPr>
        <p:pic>
          <p:nvPicPr>
            <p:cNvPr id="5161" name="Picture 19" descr="GustProbe"/>
            <p:cNvPicPr>
              <a:picLocks noChangeAspect="1" noChangeArrowheads="1"/>
            </p:cNvPicPr>
            <p:nvPr/>
          </p:nvPicPr>
          <p:blipFill>
            <a:blip r:embed="rId6"/>
            <a:srcRect/>
            <a:stretch>
              <a:fillRect/>
            </a:stretch>
          </p:blipFill>
          <p:spPr bwMode="auto">
            <a:xfrm>
              <a:off x="4224" y="2928"/>
              <a:ext cx="1152" cy="762"/>
            </a:xfrm>
            <a:prstGeom prst="rect">
              <a:avLst/>
            </a:prstGeom>
            <a:noFill/>
            <a:ln w="9525">
              <a:noFill/>
              <a:miter lim="800000"/>
              <a:headEnd/>
              <a:tailEnd/>
            </a:ln>
          </p:spPr>
        </p:pic>
        <p:sp>
          <p:nvSpPr>
            <p:cNvPr id="5162" name="Line 20"/>
            <p:cNvSpPr>
              <a:spLocks noChangeAspect="1" noChangeShapeType="1"/>
            </p:cNvSpPr>
            <p:nvPr/>
          </p:nvSpPr>
          <p:spPr bwMode="auto">
            <a:xfrm>
              <a:off x="4320" y="3600"/>
              <a:ext cx="336" cy="0"/>
            </a:xfrm>
            <a:prstGeom prst="line">
              <a:avLst/>
            </a:prstGeom>
            <a:noFill/>
            <a:ln w="25400">
              <a:solidFill>
                <a:srgbClr val="FFFF00"/>
              </a:solidFill>
              <a:round/>
              <a:headEnd type="oval" w="med" len="med"/>
              <a:tailEnd type="oval" w="med" len="med"/>
            </a:ln>
          </p:spPr>
          <p:txBody>
            <a:bodyPr/>
            <a:lstStyle/>
            <a:p>
              <a:endParaRPr lang="en-US"/>
            </a:p>
          </p:txBody>
        </p:sp>
      </p:grpSp>
      <p:grpSp>
        <p:nvGrpSpPr>
          <p:cNvPr id="5138" name="Group 21"/>
          <p:cNvGrpSpPr>
            <a:grpSpLocks noChangeAspect="1"/>
          </p:cNvGrpSpPr>
          <p:nvPr/>
        </p:nvGrpSpPr>
        <p:grpSpPr bwMode="auto">
          <a:xfrm>
            <a:off x="4648200" y="4495800"/>
            <a:ext cx="1592263" cy="1828800"/>
            <a:chOff x="3024" y="2928"/>
            <a:chExt cx="585" cy="672"/>
          </a:xfrm>
        </p:grpSpPr>
        <p:pic>
          <p:nvPicPr>
            <p:cNvPr id="5159" name="Picture 22" descr="LWC2"/>
            <p:cNvPicPr>
              <a:picLocks noChangeAspect="1" noChangeArrowheads="1"/>
            </p:cNvPicPr>
            <p:nvPr/>
          </p:nvPicPr>
          <p:blipFill>
            <a:blip r:embed="rId7"/>
            <a:srcRect/>
            <a:stretch>
              <a:fillRect/>
            </a:stretch>
          </p:blipFill>
          <p:spPr bwMode="auto">
            <a:xfrm>
              <a:off x="3024" y="2928"/>
              <a:ext cx="585" cy="672"/>
            </a:xfrm>
            <a:prstGeom prst="rect">
              <a:avLst/>
            </a:prstGeom>
            <a:noFill/>
            <a:ln w="9525">
              <a:noFill/>
              <a:miter lim="800000"/>
              <a:headEnd/>
              <a:tailEnd/>
            </a:ln>
          </p:spPr>
        </p:pic>
        <p:sp>
          <p:nvSpPr>
            <p:cNvPr id="5160" name="Line 23"/>
            <p:cNvSpPr>
              <a:spLocks noChangeAspect="1" noChangeShapeType="1"/>
            </p:cNvSpPr>
            <p:nvPr/>
          </p:nvSpPr>
          <p:spPr bwMode="auto">
            <a:xfrm>
              <a:off x="3072" y="3552"/>
              <a:ext cx="96" cy="0"/>
            </a:xfrm>
            <a:prstGeom prst="line">
              <a:avLst/>
            </a:prstGeom>
            <a:noFill/>
            <a:ln w="25400">
              <a:solidFill>
                <a:srgbClr val="FFFF00"/>
              </a:solidFill>
              <a:round/>
              <a:headEnd type="oval" w="med" len="med"/>
              <a:tailEnd type="oval" w="med" len="med"/>
            </a:ln>
          </p:spPr>
          <p:txBody>
            <a:bodyPr/>
            <a:lstStyle/>
            <a:p>
              <a:endParaRPr lang="en-US"/>
            </a:p>
          </p:txBody>
        </p:sp>
      </p:grpSp>
      <p:grpSp>
        <p:nvGrpSpPr>
          <p:cNvPr id="5139" name="Group 24"/>
          <p:cNvGrpSpPr>
            <a:grpSpLocks noChangeAspect="1"/>
          </p:cNvGrpSpPr>
          <p:nvPr/>
        </p:nvGrpSpPr>
        <p:grpSpPr bwMode="auto">
          <a:xfrm>
            <a:off x="2438400" y="5029200"/>
            <a:ext cx="1752600" cy="1270000"/>
            <a:chOff x="1680" y="2954"/>
            <a:chExt cx="864" cy="626"/>
          </a:xfrm>
        </p:grpSpPr>
        <p:graphicFrame>
          <p:nvGraphicFramePr>
            <p:cNvPr id="5123" name="Object 25"/>
            <p:cNvGraphicFramePr>
              <a:graphicFrameLocks noChangeAspect="1"/>
            </p:cNvGraphicFramePr>
            <p:nvPr/>
          </p:nvGraphicFramePr>
          <p:xfrm>
            <a:off x="1680" y="2954"/>
            <a:ext cx="864" cy="626"/>
          </p:xfrm>
          <a:graphic>
            <a:graphicData uri="http://schemas.openxmlformats.org/presentationml/2006/ole">
              <p:oleObj spid="_x0000_s5123" name="Image" r:id="rId8" imgW="9841270" imgH="7123810" progId="Photoshop.Image.6">
                <p:embed/>
              </p:oleObj>
            </a:graphicData>
          </a:graphic>
        </p:graphicFrame>
        <p:sp>
          <p:nvSpPr>
            <p:cNvPr id="5158" name="Line 26"/>
            <p:cNvSpPr>
              <a:spLocks noChangeAspect="1" noChangeShapeType="1"/>
            </p:cNvSpPr>
            <p:nvPr/>
          </p:nvSpPr>
          <p:spPr bwMode="auto">
            <a:xfrm>
              <a:off x="1728" y="3024"/>
              <a:ext cx="384" cy="0"/>
            </a:xfrm>
            <a:prstGeom prst="line">
              <a:avLst/>
            </a:prstGeom>
            <a:noFill/>
            <a:ln w="25400">
              <a:solidFill>
                <a:srgbClr val="FFFF00"/>
              </a:solidFill>
              <a:round/>
              <a:headEnd type="oval" w="med" len="med"/>
              <a:tailEnd type="oval" w="med" len="med"/>
            </a:ln>
          </p:spPr>
          <p:txBody>
            <a:bodyPr/>
            <a:lstStyle/>
            <a:p>
              <a:endParaRPr lang="en-US"/>
            </a:p>
          </p:txBody>
        </p:sp>
      </p:grpSp>
      <p:grpSp>
        <p:nvGrpSpPr>
          <p:cNvPr id="5140" name="Group 27"/>
          <p:cNvGrpSpPr>
            <a:grpSpLocks noChangeAspect="1"/>
          </p:cNvGrpSpPr>
          <p:nvPr/>
        </p:nvGrpSpPr>
        <p:grpSpPr bwMode="auto">
          <a:xfrm>
            <a:off x="228600" y="5029200"/>
            <a:ext cx="1905000" cy="1270000"/>
            <a:chOff x="432" y="2928"/>
            <a:chExt cx="1008" cy="672"/>
          </a:xfrm>
        </p:grpSpPr>
        <p:pic>
          <p:nvPicPr>
            <p:cNvPr id="5156" name="Picture 28" descr="pyranometer"/>
            <p:cNvPicPr>
              <a:picLocks noChangeAspect="1" noChangeArrowheads="1"/>
            </p:cNvPicPr>
            <p:nvPr/>
          </p:nvPicPr>
          <p:blipFill>
            <a:blip r:embed="rId9"/>
            <a:srcRect/>
            <a:stretch>
              <a:fillRect/>
            </a:stretch>
          </p:blipFill>
          <p:spPr bwMode="auto">
            <a:xfrm>
              <a:off x="432" y="2928"/>
              <a:ext cx="1008" cy="672"/>
            </a:xfrm>
            <a:prstGeom prst="rect">
              <a:avLst/>
            </a:prstGeom>
            <a:noFill/>
            <a:ln w="9525">
              <a:noFill/>
              <a:miter lim="800000"/>
              <a:headEnd/>
              <a:tailEnd/>
            </a:ln>
          </p:spPr>
        </p:pic>
        <p:sp>
          <p:nvSpPr>
            <p:cNvPr id="5157" name="Line 29"/>
            <p:cNvSpPr>
              <a:spLocks noChangeAspect="1" noChangeShapeType="1"/>
            </p:cNvSpPr>
            <p:nvPr/>
          </p:nvSpPr>
          <p:spPr bwMode="auto">
            <a:xfrm>
              <a:off x="1152" y="3552"/>
              <a:ext cx="240" cy="0"/>
            </a:xfrm>
            <a:prstGeom prst="line">
              <a:avLst/>
            </a:prstGeom>
            <a:noFill/>
            <a:ln w="25400">
              <a:solidFill>
                <a:srgbClr val="FFFF00"/>
              </a:solidFill>
              <a:round/>
              <a:headEnd type="oval" w="med" len="med"/>
              <a:tailEnd type="oval" w="med" len="med"/>
            </a:ln>
          </p:spPr>
          <p:txBody>
            <a:bodyPr/>
            <a:lstStyle/>
            <a:p>
              <a:endParaRPr lang="en-US"/>
            </a:p>
          </p:txBody>
        </p:sp>
      </p:grpSp>
      <p:grpSp>
        <p:nvGrpSpPr>
          <p:cNvPr id="5141" name="Group 30"/>
          <p:cNvGrpSpPr>
            <a:grpSpLocks/>
          </p:cNvGrpSpPr>
          <p:nvPr/>
        </p:nvGrpSpPr>
        <p:grpSpPr bwMode="auto">
          <a:xfrm>
            <a:off x="228600" y="2678113"/>
            <a:ext cx="1905000" cy="1870075"/>
            <a:chOff x="144" y="1687"/>
            <a:chExt cx="1200" cy="1178"/>
          </a:xfrm>
        </p:grpSpPr>
        <p:pic>
          <p:nvPicPr>
            <p:cNvPr id="5154" name="Picture 31" descr="UAV_Aeth"/>
            <p:cNvPicPr>
              <a:picLocks noChangeAspect="1" noChangeArrowheads="1"/>
            </p:cNvPicPr>
            <p:nvPr/>
          </p:nvPicPr>
          <p:blipFill>
            <a:blip r:embed="rId10"/>
            <a:srcRect/>
            <a:stretch>
              <a:fillRect/>
            </a:stretch>
          </p:blipFill>
          <p:spPr bwMode="auto">
            <a:xfrm>
              <a:off x="144" y="1687"/>
              <a:ext cx="1200" cy="1178"/>
            </a:xfrm>
            <a:prstGeom prst="rect">
              <a:avLst/>
            </a:prstGeom>
            <a:noFill/>
            <a:ln w="9525">
              <a:noFill/>
              <a:miter lim="800000"/>
              <a:headEnd/>
              <a:tailEnd/>
            </a:ln>
          </p:spPr>
        </p:pic>
        <p:sp>
          <p:nvSpPr>
            <p:cNvPr id="5155" name="Line 32"/>
            <p:cNvSpPr>
              <a:spLocks noChangeAspect="1" noChangeShapeType="1"/>
            </p:cNvSpPr>
            <p:nvPr/>
          </p:nvSpPr>
          <p:spPr bwMode="auto">
            <a:xfrm>
              <a:off x="207" y="1751"/>
              <a:ext cx="195" cy="1"/>
            </a:xfrm>
            <a:prstGeom prst="line">
              <a:avLst/>
            </a:prstGeom>
            <a:noFill/>
            <a:ln w="25400">
              <a:solidFill>
                <a:srgbClr val="FFFF00"/>
              </a:solidFill>
              <a:round/>
              <a:headEnd type="oval" w="med" len="med"/>
              <a:tailEnd type="oval" w="med" len="med"/>
            </a:ln>
          </p:spPr>
          <p:txBody>
            <a:bodyPr/>
            <a:lstStyle/>
            <a:p>
              <a:endParaRPr lang="en-US"/>
            </a:p>
          </p:txBody>
        </p:sp>
      </p:grpSp>
      <p:grpSp>
        <p:nvGrpSpPr>
          <p:cNvPr id="5142" name="Group 33"/>
          <p:cNvGrpSpPr>
            <a:grpSpLocks noChangeAspect="1"/>
          </p:cNvGrpSpPr>
          <p:nvPr/>
        </p:nvGrpSpPr>
        <p:grpSpPr bwMode="auto">
          <a:xfrm>
            <a:off x="4343400" y="2895600"/>
            <a:ext cx="2057400" cy="1011238"/>
            <a:chOff x="1536" y="1728"/>
            <a:chExt cx="1040" cy="511"/>
          </a:xfrm>
        </p:grpSpPr>
        <p:pic>
          <p:nvPicPr>
            <p:cNvPr id="5152" name="Picture 34" descr="inlet"/>
            <p:cNvPicPr>
              <a:picLocks noChangeAspect="1" noChangeArrowheads="1"/>
            </p:cNvPicPr>
            <p:nvPr/>
          </p:nvPicPr>
          <p:blipFill>
            <a:blip r:embed="rId11"/>
            <a:srcRect/>
            <a:stretch>
              <a:fillRect/>
            </a:stretch>
          </p:blipFill>
          <p:spPr bwMode="auto">
            <a:xfrm>
              <a:off x="1536" y="1728"/>
              <a:ext cx="1040" cy="511"/>
            </a:xfrm>
            <a:prstGeom prst="rect">
              <a:avLst/>
            </a:prstGeom>
            <a:noFill/>
            <a:ln w="9525">
              <a:noFill/>
              <a:miter lim="800000"/>
              <a:headEnd/>
              <a:tailEnd/>
            </a:ln>
          </p:spPr>
        </p:pic>
        <p:sp>
          <p:nvSpPr>
            <p:cNvPr id="5153" name="Line 35"/>
            <p:cNvSpPr>
              <a:spLocks noChangeAspect="1" noChangeShapeType="1"/>
            </p:cNvSpPr>
            <p:nvPr/>
          </p:nvSpPr>
          <p:spPr bwMode="auto">
            <a:xfrm>
              <a:off x="1584" y="1776"/>
              <a:ext cx="240" cy="0"/>
            </a:xfrm>
            <a:prstGeom prst="line">
              <a:avLst/>
            </a:prstGeom>
            <a:noFill/>
            <a:ln w="25400">
              <a:solidFill>
                <a:srgbClr val="FFFF00"/>
              </a:solidFill>
              <a:round/>
              <a:headEnd type="oval" w="med" len="med"/>
              <a:tailEnd type="oval" w="med" len="med"/>
            </a:ln>
          </p:spPr>
          <p:txBody>
            <a:bodyPr/>
            <a:lstStyle/>
            <a:p>
              <a:endParaRPr lang="en-US"/>
            </a:p>
          </p:txBody>
        </p:sp>
      </p:grpSp>
      <p:grpSp>
        <p:nvGrpSpPr>
          <p:cNvPr id="5143" name="Group 36"/>
          <p:cNvGrpSpPr>
            <a:grpSpLocks noChangeAspect="1"/>
          </p:cNvGrpSpPr>
          <p:nvPr/>
        </p:nvGrpSpPr>
        <p:grpSpPr bwMode="auto">
          <a:xfrm>
            <a:off x="6705600" y="2667000"/>
            <a:ext cx="2209800" cy="1439863"/>
            <a:chOff x="2832" y="1536"/>
            <a:chExt cx="1200" cy="782"/>
          </a:xfrm>
        </p:grpSpPr>
        <p:pic>
          <p:nvPicPr>
            <p:cNvPr id="5150" name="Picture 37" descr="CDP"/>
            <p:cNvPicPr>
              <a:picLocks noChangeAspect="1" noChangeArrowheads="1"/>
            </p:cNvPicPr>
            <p:nvPr/>
          </p:nvPicPr>
          <p:blipFill>
            <a:blip r:embed="rId12"/>
            <a:srcRect/>
            <a:stretch>
              <a:fillRect/>
            </a:stretch>
          </p:blipFill>
          <p:spPr bwMode="auto">
            <a:xfrm>
              <a:off x="2832" y="1536"/>
              <a:ext cx="1200" cy="782"/>
            </a:xfrm>
            <a:prstGeom prst="rect">
              <a:avLst/>
            </a:prstGeom>
            <a:noFill/>
            <a:ln w="9525">
              <a:noFill/>
              <a:miter lim="800000"/>
              <a:headEnd/>
              <a:tailEnd/>
            </a:ln>
          </p:spPr>
        </p:pic>
        <p:sp>
          <p:nvSpPr>
            <p:cNvPr id="5151" name="Line 38"/>
            <p:cNvSpPr>
              <a:spLocks noChangeAspect="1" noChangeShapeType="1"/>
            </p:cNvSpPr>
            <p:nvPr/>
          </p:nvSpPr>
          <p:spPr bwMode="auto">
            <a:xfrm>
              <a:off x="3744" y="2256"/>
              <a:ext cx="192" cy="0"/>
            </a:xfrm>
            <a:prstGeom prst="line">
              <a:avLst/>
            </a:prstGeom>
            <a:noFill/>
            <a:ln w="25400">
              <a:solidFill>
                <a:srgbClr val="FFFF00"/>
              </a:solidFill>
              <a:round/>
              <a:headEnd type="oval" w="med" len="med"/>
              <a:tailEnd type="oval" w="med" len="med"/>
            </a:ln>
          </p:spPr>
          <p:txBody>
            <a:bodyPr/>
            <a:lstStyle/>
            <a:p>
              <a:endParaRPr lang="en-US"/>
            </a:p>
          </p:txBody>
        </p:sp>
      </p:grpSp>
      <p:sp>
        <p:nvSpPr>
          <p:cNvPr id="59431" name="Text Box 39"/>
          <p:cNvSpPr txBox="1">
            <a:spLocks noChangeArrowheads="1"/>
          </p:cNvSpPr>
          <p:nvPr/>
        </p:nvSpPr>
        <p:spPr bwMode="auto">
          <a:xfrm>
            <a:off x="2438400" y="4419600"/>
            <a:ext cx="1752600" cy="457200"/>
          </a:xfrm>
          <a:prstGeom prst="rect">
            <a:avLst/>
          </a:prstGeom>
          <a:noFill/>
          <a:ln w="9525">
            <a:noFill/>
            <a:miter lim="800000"/>
            <a:headEnd/>
            <a:tailEnd/>
          </a:ln>
        </p:spPr>
        <p:txBody>
          <a:bodyPr lIns="91430" tIns="45715" rIns="91430" bIns="45715"/>
          <a:lstStyle/>
          <a:p>
            <a:pPr marL="228577" indent="-228577">
              <a:defRPr/>
            </a:pPr>
            <a:r>
              <a:rPr lang="en-US" sz="1200" i="1" dirty="0">
                <a:solidFill>
                  <a:srgbClr val="003300"/>
                </a:solidFill>
                <a:effectLst>
                  <a:outerShdw blurRad="38100" dist="38100" dir="2700000" algn="tl">
                    <a:srgbClr val="C0C0C0"/>
                  </a:outerShdw>
                </a:effectLst>
              </a:rPr>
              <a:t>T/RH probe (50 g)</a:t>
            </a:r>
          </a:p>
          <a:p>
            <a:pPr marL="228577" indent="-228577">
              <a:defRPr/>
            </a:pPr>
            <a:r>
              <a:rPr lang="en-US" sz="1200" dirty="0">
                <a:solidFill>
                  <a:srgbClr val="000000"/>
                </a:solidFill>
                <a:sym typeface="Wingdings" pitchFamily="2" charset="2"/>
              </a:rPr>
              <a:t> Temperature &amp; RH</a:t>
            </a:r>
          </a:p>
        </p:txBody>
      </p:sp>
      <p:grpSp>
        <p:nvGrpSpPr>
          <p:cNvPr id="5145" name="Group 40"/>
          <p:cNvGrpSpPr>
            <a:grpSpLocks/>
          </p:cNvGrpSpPr>
          <p:nvPr/>
        </p:nvGrpSpPr>
        <p:grpSpPr bwMode="auto">
          <a:xfrm>
            <a:off x="2438400" y="2895600"/>
            <a:ext cx="1752600" cy="1500188"/>
            <a:chOff x="1536" y="1824"/>
            <a:chExt cx="1104" cy="945"/>
          </a:xfrm>
        </p:grpSpPr>
        <p:graphicFrame>
          <p:nvGraphicFramePr>
            <p:cNvPr id="5122" name="Object 41"/>
            <p:cNvGraphicFramePr>
              <a:graphicFrameLocks noChangeAspect="1"/>
            </p:cNvGraphicFramePr>
            <p:nvPr/>
          </p:nvGraphicFramePr>
          <p:xfrm>
            <a:off x="1536" y="1824"/>
            <a:ext cx="1104" cy="945"/>
          </p:xfrm>
          <a:graphic>
            <a:graphicData uri="http://schemas.openxmlformats.org/presentationml/2006/ole">
              <p:oleObj spid="_x0000_s5122" name="Image" r:id="rId13" imgW="3250794" imgH="2780952" progId="PhotoshopElements.Image.2">
                <p:embed/>
              </p:oleObj>
            </a:graphicData>
          </a:graphic>
        </p:graphicFrame>
        <p:sp>
          <p:nvSpPr>
            <p:cNvPr id="5149" name="Line 42"/>
            <p:cNvSpPr>
              <a:spLocks noChangeShapeType="1"/>
            </p:cNvSpPr>
            <p:nvPr/>
          </p:nvSpPr>
          <p:spPr bwMode="auto">
            <a:xfrm>
              <a:off x="1632" y="1920"/>
              <a:ext cx="576" cy="0"/>
            </a:xfrm>
            <a:prstGeom prst="line">
              <a:avLst/>
            </a:prstGeom>
            <a:noFill/>
            <a:ln w="25400">
              <a:solidFill>
                <a:srgbClr val="FFFF00"/>
              </a:solidFill>
              <a:round/>
              <a:headEnd type="oval" w="med" len="med"/>
              <a:tailEnd type="oval" w="med" len="med"/>
            </a:ln>
          </p:spPr>
          <p:txBody>
            <a:bodyPr/>
            <a:lstStyle/>
            <a:p>
              <a:endParaRPr lang="en-US"/>
            </a:p>
          </p:txBody>
        </p:sp>
      </p:grpSp>
      <p:grpSp>
        <p:nvGrpSpPr>
          <p:cNvPr id="5146" name="Group 43"/>
          <p:cNvGrpSpPr>
            <a:grpSpLocks/>
          </p:cNvGrpSpPr>
          <p:nvPr/>
        </p:nvGrpSpPr>
        <p:grpSpPr bwMode="auto">
          <a:xfrm>
            <a:off x="3690938" y="2286000"/>
            <a:ext cx="1947862" cy="368300"/>
            <a:chOff x="2325" y="1440"/>
            <a:chExt cx="1227" cy="232"/>
          </a:xfrm>
        </p:grpSpPr>
        <p:sp>
          <p:nvSpPr>
            <p:cNvPr id="5147" name="Text Box 44"/>
            <p:cNvSpPr txBox="1">
              <a:spLocks noChangeArrowheads="1"/>
            </p:cNvSpPr>
            <p:nvPr/>
          </p:nvSpPr>
          <p:spPr bwMode="auto">
            <a:xfrm>
              <a:off x="2325" y="1440"/>
              <a:ext cx="1227" cy="232"/>
            </a:xfrm>
            <a:prstGeom prst="rect">
              <a:avLst/>
            </a:prstGeom>
            <a:solidFill>
              <a:schemeClr val="accent2"/>
            </a:solidFill>
            <a:ln w="9525">
              <a:solidFill>
                <a:schemeClr val="tx1"/>
              </a:solidFill>
              <a:miter lim="800000"/>
              <a:headEnd/>
              <a:tailEnd/>
            </a:ln>
          </p:spPr>
          <p:txBody>
            <a:bodyPr>
              <a:spAutoFit/>
            </a:bodyPr>
            <a:lstStyle/>
            <a:p>
              <a:pPr algn="r">
                <a:spcBef>
                  <a:spcPct val="50000"/>
                </a:spcBef>
              </a:pPr>
              <a:r>
                <a:rPr lang="en-US" i="1">
                  <a:solidFill>
                    <a:srgbClr val="C0C0C0"/>
                  </a:solidFill>
                </a:rPr>
                <a:t>[=] 1 inch</a:t>
              </a:r>
            </a:p>
          </p:txBody>
        </p:sp>
        <p:sp>
          <p:nvSpPr>
            <p:cNvPr id="5148" name="Line 45"/>
            <p:cNvSpPr>
              <a:spLocks noChangeShapeType="1"/>
            </p:cNvSpPr>
            <p:nvPr/>
          </p:nvSpPr>
          <p:spPr bwMode="auto">
            <a:xfrm>
              <a:off x="2448" y="1559"/>
              <a:ext cx="336" cy="0"/>
            </a:xfrm>
            <a:prstGeom prst="line">
              <a:avLst/>
            </a:prstGeom>
            <a:noFill/>
            <a:ln w="25400">
              <a:solidFill>
                <a:srgbClr val="FFFF00"/>
              </a:solidFill>
              <a:round/>
              <a:headEnd type="oval" w="med" len="med"/>
              <a:tailEnd type="oval" w="med" len="med"/>
            </a:ln>
          </p:spPr>
          <p:txBody>
            <a:bodyPr/>
            <a:lstStyle/>
            <a:p>
              <a:endParaRPr lang="en-US"/>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0" y="749300"/>
            <a:ext cx="7696200" cy="6108700"/>
          </a:xfrm>
          <a:prstGeom prst="rect">
            <a:avLst/>
          </a:prstGeom>
          <a:noFill/>
          <a:ln w="9525">
            <a:noFill/>
            <a:miter lim="800000"/>
            <a:headEnd/>
            <a:tailEnd/>
          </a:ln>
        </p:spPr>
      </p:pic>
      <p:sp>
        <p:nvSpPr>
          <p:cNvPr id="39939" name="Rectangle 3"/>
          <p:cNvSpPr>
            <a:spLocks noChangeArrowheads="1"/>
          </p:cNvSpPr>
          <p:nvPr/>
        </p:nvSpPr>
        <p:spPr bwMode="auto">
          <a:xfrm>
            <a:off x="685800" y="293688"/>
            <a:ext cx="6111875" cy="396875"/>
          </a:xfrm>
          <a:prstGeom prst="rect">
            <a:avLst/>
          </a:prstGeom>
          <a:solidFill>
            <a:schemeClr val="accent2"/>
          </a:solidFill>
          <a:ln w="9525">
            <a:noFill/>
            <a:miter lim="800000"/>
            <a:headEnd/>
            <a:tailEnd/>
          </a:ln>
        </p:spPr>
        <p:txBody>
          <a:bodyPr wrap="none">
            <a:spAutoFit/>
          </a:bodyPr>
          <a:lstStyle/>
          <a:p>
            <a:pPr eaLnBrk="0" hangingPunct="0">
              <a:spcBef>
                <a:spcPct val="50000"/>
              </a:spcBef>
            </a:pPr>
            <a:r>
              <a:rPr lang="en-US" sz="2000" i="1">
                <a:solidFill>
                  <a:srgbClr val="FFFF00"/>
                </a:solidFill>
                <a:latin typeface="Adobe Caslon Pro Bold"/>
                <a:cs typeface="Arial" pitchFamily="34" charset="0"/>
              </a:rPr>
              <a:t>CALIPSO Aerosol Depth: Ramanathan et al, Nature, 2007</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Surya Logo Final.jpg"/>
          <p:cNvPicPr>
            <a:picLocks noGrp="1" noChangeAspect="1"/>
          </p:cNvPicPr>
          <p:nvPr>
            <p:ph idx="1"/>
          </p:nvPr>
        </p:nvPicPr>
        <p:blipFill>
          <a:blip r:embed="rId2"/>
          <a:srcRect t="5591" b="745"/>
          <a:stretch>
            <a:fillRect/>
          </a:stretch>
        </p:blipFill>
        <p:spPr>
          <a:xfrm>
            <a:off x="0" y="0"/>
            <a:ext cx="8229600" cy="2362200"/>
          </a:xfrm>
        </p:spPr>
      </p:pic>
      <p:sp>
        <p:nvSpPr>
          <p:cNvPr id="5" name="Rectangle 4"/>
          <p:cNvSpPr/>
          <p:nvPr/>
        </p:nvSpPr>
        <p:spPr>
          <a:xfrm>
            <a:off x="457200" y="6396038"/>
            <a:ext cx="8001000" cy="461962"/>
          </a:xfrm>
          <a:prstGeom prst="rect">
            <a:avLst/>
          </a:prstGeom>
          <a:solidFill>
            <a:srgbClr val="0070C0"/>
          </a:solidFill>
        </p:spPr>
        <p:txBody>
          <a:bodyPr>
            <a:spAutoFit/>
          </a:bodyPr>
          <a:lstStyle/>
          <a:p>
            <a:pPr algn="ctr" fontAlgn="auto">
              <a:spcBef>
                <a:spcPts val="0"/>
              </a:spcBef>
              <a:spcAft>
                <a:spcPts val="0"/>
              </a:spcAft>
              <a:defRPr/>
            </a:pPr>
            <a:r>
              <a:rPr lang="en-US" sz="2400" i="1" dirty="0">
                <a:solidFill>
                  <a:srgbClr val="FFFF00"/>
                </a:solidFill>
                <a:latin typeface="Aharoni" pitchFamily="2" charset="-79"/>
                <a:ea typeface="ＭＳ Ｐゴシック" charset="-128"/>
                <a:cs typeface="Aharoni" pitchFamily="2" charset="-79"/>
              </a:rPr>
              <a:t>Project Surya on the Web:  </a:t>
            </a:r>
            <a:r>
              <a:rPr lang="en-US" sz="2400" i="1" spc="130" dirty="0">
                <a:solidFill>
                  <a:srgbClr val="FFFF00"/>
                </a:solidFill>
                <a:latin typeface="Aharoni" pitchFamily="2" charset="-79"/>
                <a:ea typeface="ＭＳ Ｐゴシック" charset="-128"/>
                <a:cs typeface="Aharoni" pitchFamily="2" charset="-79"/>
              </a:rPr>
              <a:t>www.projectsurya.org</a:t>
            </a:r>
          </a:p>
        </p:txBody>
      </p:sp>
      <p:pic>
        <p:nvPicPr>
          <p:cNvPr id="40964" name="Picture 4" descr="SSA41199"/>
          <p:cNvPicPr>
            <a:picLocks noChangeAspect="1" noChangeArrowheads="1"/>
          </p:cNvPicPr>
          <p:nvPr/>
        </p:nvPicPr>
        <p:blipFill>
          <a:blip r:embed="rId3"/>
          <a:srcRect/>
          <a:stretch>
            <a:fillRect/>
          </a:stretch>
        </p:blipFill>
        <p:spPr bwMode="auto">
          <a:xfrm>
            <a:off x="762000" y="2514600"/>
            <a:ext cx="3810000" cy="3748088"/>
          </a:xfrm>
          <a:prstGeom prst="rect">
            <a:avLst/>
          </a:prstGeom>
          <a:noFill/>
          <a:ln w="9525">
            <a:noFill/>
            <a:miter lim="800000"/>
            <a:headEnd/>
            <a:tailEnd/>
          </a:ln>
        </p:spPr>
      </p:pic>
      <p:pic>
        <p:nvPicPr>
          <p:cNvPr id="40965" name="Picture 5" descr="SSA41208"/>
          <p:cNvPicPr>
            <a:picLocks noChangeAspect="1" noChangeArrowheads="1"/>
          </p:cNvPicPr>
          <p:nvPr/>
        </p:nvPicPr>
        <p:blipFill>
          <a:blip r:embed="rId4"/>
          <a:srcRect/>
          <a:stretch>
            <a:fillRect/>
          </a:stretch>
        </p:blipFill>
        <p:spPr bwMode="auto">
          <a:xfrm>
            <a:off x="4648200" y="2514600"/>
            <a:ext cx="3810000" cy="3810000"/>
          </a:xfrm>
          <a:prstGeom prst="rect">
            <a:avLst/>
          </a:prstGeom>
          <a:noFill/>
          <a:ln w="9525">
            <a:noFill/>
            <a:miter lim="800000"/>
            <a:headEnd/>
            <a:tailEnd/>
          </a:ln>
        </p:spPr>
      </p:pic>
      <p:sp>
        <p:nvSpPr>
          <p:cNvPr id="40966" name="TextBox 7"/>
          <p:cNvSpPr txBox="1">
            <a:spLocks noChangeArrowheads="1"/>
          </p:cNvSpPr>
          <p:nvPr/>
        </p:nvSpPr>
        <p:spPr bwMode="auto">
          <a:xfrm>
            <a:off x="1752600" y="1905000"/>
            <a:ext cx="5526088" cy="769938"/>
          </a:xfrm>
          <a:prstGeom prst="rect">
            <a:avLst/>
          </a:prstGeom>
          <a:noFill/>
          <a:ln w="9525">
            <a:noFill/>
            <a:miter lim="800000"/>
            <a:headEnd/>
            <a:tailEnd/>
          </a:ln>
        </p:spPr>
        <p:txBody>
          <a:bodyPr wrap="none">
            <a:spAutoFit/>
          </a:bodyPr>
          <a:lstStyle/>
          <a:p>
            <a:r>
              <a:rPr lang="en-US" sz="4400">
                <a:latin typeface="Arabic Typesetting" pitchFamily="66" charset="-78"/>
                <a:cs typeface="Arabic Typesetting" pitchFamily="66" charset="-78"/>
              </a:rPr>
              <a:t>3 Billion can not afford fossil fuel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5505450" y="0"/>
            <a:ext cx="3638550" cy="3278188"/>
          </a:xfrm>
          <a:prstGeom prst="rect">
            <a:avLst/>
          </a:prstGeom>
          <a:noFill/>
          <a:ln w="9525">
            <a:noFill/>
            <a:miter lim="800000"/>
            <a:headEnd/>
            <a:tailEnd/>
          </a:ln>
        </p:spPr>
      </p:pic>
      <p:pic>
        <p:nvPicPr>
          <p:cNvPr id="41987" name="Picture 3"/>
          <p:cNvPicPr>
            <a:picLocks noChangeAspect="1" noChangeArrowheads="1"/>
          </p:cNvPicPr>
          <p:nvPr/>
        </p:nvPicPr>
        <p:blipFill>
          <a:blip r:embed="rId3"/>
          <a:srcRect/>
          <a:stretch>
            <a:fillRect/>
          </a:stretch>
        </p:blipFill>
        <p:spPr bwMode="auto">
          <a:xfrm>
            <a:off x="5505450" y="3579813"/>
            <a:ext cx="3638550" cy="3278187"/>
          </a:xfrm>
          <a:prstGeom prst="rect">
            <a:avLst/>
          </a:prstGeom>
          <a:noFill/>
          <a:ln w="9525">
            <a:noFill/>
            <a:miter lim="800000"/>
            <a:headEnd/>
            <a:tailEnd/>
          </a:ln>
        </p:spPr>
      </p:pic>
      <p:sp>
        <p:nvSpPr>
          <p:cNvPr id="41988" name="Text Box 4"/>
          <p:cNvSpPr txBox="1">
            <a:spLocks noChangeArrowheads="1"/>
          </p:cNvSpPr>
          <p:nvPr/>
        </p:nvSpPr>
        <p:spPr bwMode="auto">
          <a:xfrm>
            <a:off x="5410200" y="0"/>
            <a:ext cx="2971800" cy="304800"/>
          </a:xfrm>
          <a:prstGeom prst="rect">
            <a:avLst/>
          </a:prstGeom>
          <a:solidFill>
            <a:schemeClr val="bg1"/>
          </a:solidFill>
          <a:ln w="9525">
            <a:noFill/>
            <a:miter lim="800000"/>
            <a:headEnd/>
            <a:tailEnd/>
          </a:ln>
        </p:spPr>
        <p:txBody>
          <a:bodyPr>
            <a:spAutoFit/>
          </a:bodyPr>
          <a:lstStyle/>
          <a:p>
            <a:pPr>
              <a:spcBef>
                <a:spcPct val="50000"/>
              </a:spcBef>
            </a:pPr>
            <a:r>
              <a:rPr lang="en-US" sz="1400"/>
              <a:t>a) Baseline BC AOD for 2004/05</a:t>
            </a:r>
          </a:p>
        </p:txBody>
      </p:sp>
      <p:sp>
        <p:nvSpPr>
          <p:cNvPr id="41989" name="Text Box 5"/>
          <p:cNvSpPr txBox="1">
            <a:spLocks noChangeArrowheads="1"/>
          </p:cNvSpPr>
          <p:nvPr/>
        </p:nvSpPr>
        <p:spPr bwMode="auto">
          <a:xfrm>
            <a:off x="5867400" y="3810000"/>
            <a:ext cx="2514600" cy="304800"/>
          </a:xfrm>
          <a:prstGeom prst="rect">
            <a:avLst/>
          </a:prstGeom>
          <a:solidFill>
            <a:schemeClr val="bg1"/>
          </a:solidFill>
          <a:ln w="9525">
            <a:noFill/>
            <a:miter lim="800000"/>
            <a:headEnd/>
            <a:tailEnd/>
          </a:ln>
        </p:spPr>
        <p:txBody>
          <a:bodyPr>
            <a:spAutoFit/>
          </a:bodyPr>
          <a:lstStyle/>
          <a:p>
            <a:pPr>
              <a:spcBef>
                <a:spcPct val="50000"/>
              </a:spcBef>
            </a:pPr>
            <a:r>
              <a:rPr lang="en-US" sz="1400"/>
              <a:t>b) BC AOD without biofuels</a:t>
            </a:r>
          </a:p>
        </p:txBody>
      </p:sp>
      <p:pic>
        <p:nvPicPr>
          <p:cNvPr id="41990" name="Picture 6" descr="IMG_0715"/>
          <p:cNvPicPr>
            <a:picLocks noChangeAspect="1" noChangeArrowheads="1"/>
          </p:cNvPicPr>
          <p:nvPr/>
        </p:nvPicPr>
        <p:blipFill>
          <a:blip r:embed="rId4"/>
          <a:srcRect/>
          <a:stretch>
            <a:fillRect/>
          </a:stretch>
        </p:blipFill>
        <p:spPr bwMode="auto">
          <a:xfrm>
            <a:off x="0" y="1905000"/>
            <a:ext cx="1524000" cy="1157288"/>
          </a:xfrm>
          <a:prstGeom prst="rect">
            <a:avLst/>
          </a:prstGeom>
          <a:noFill/>
          <a:ln w="9525">
            <a:noFill/>
            <a:miter lim="800000"/>
            <a:headEnd/>
            <a:tailEnd/>
          </a:ln>
        </p:spPr>
      </p:pic>
      <p:sp>
        <p:nvSpPr>
          <p:cNvPr id="41991" name="Line 7"/>
          <p:cNvSpPr>
            <a:spLocks noChangeShapeType="1"/>
          </p:cNvSpPr>
          <p:nvPr/>
        </p:nvSpPr>
        <p:spPr bwMode="auto">
          <a:xfrm flipH="1">
            <a:off x="1447800" y="1752600"/>
            <a:ext cx="304800" cy="762000"/>
          </a:xfrm>
          <a:prstGeom prst="line">
            <a:avLst/>
          </a:prstGeom>
          <a:noFill/>
          <a:ln w="38100">
            <a:solidFill>
              <a:schemeClr val="bg1"/>
            </a:solidFill>
            <a:round/>
            <a:headEnd/>
            <a:tailEnd type="triangle" w="med" len="med"/>
          </a:ln>
        </p:spPr>
        <p:txBody>
          <a:bodyPr/>
          <a:lstStyle/>
          <a:p>
            <a:endParaRPr lang="en-US"/>
          </a:p>
        </p:txBody>
      </p:sp>
      <p:sp>
        <p:nvSpPr>
          <p:cNvPr id="41992" name="Rectangle 8"/>
          <p:cNvSpPr>
            <a:spLocks noChangeArrowheads="1"/>
          </p:cNvSpPr>
          <p:nvPr/>
        </p:nvSpPr>
        <p:spPr bwMode="auto">
          <a:xfrm>
            <a:off x="152400" y="1695450"/>
            <a:ext cx="9144000" cy="0"/>
          </a:xfrm>
          <a:prstGeom prst="rect">
            <a:avLst/>
          </a:prstGeom>
          <a:noFill/>
          <a:ln w="9525">
            <a:noFill/>
            <a:miter lim="800000"/>
            <a:headEnd/>
            <a:tailEnd/>
          </a:ln>
        </p:spPr>
        <p:txBody>
          <a:bodyPr wrap="none" anchor="ctr">
            <a:spAutoFit/>
          </a:bodyPr>
          <a:lstStyle/>
          <a:p>
            <a:endParaRPr lang="en-US"/>
          </a:p>
        </p:txBody>
      </p:sp>
      <p:pic>
        <p:nvPicPr>
          <p:cNvPr id="41993" name="Picture 10"/>
          <p:cNvPicPr>
            <a:picLocks noChangeAspect="1" noChangeArrowheads="1"/>
          </p:cNvPicPr>
          <p:nvPr/>
        </p:nvPicPr>
        <p:blipFill>
          <a:blip r:embed="rId5"/>
          <a:srcRect l="50000" r="14815" b="31213"/>
          <a:stretch>
            <a:fillRect/>
          </a:stretch>
        </p:blipFill>
        <p:spPr bwMode="auto">
          <a:xfrm>
            <a:off x="3276600" y="914400"/>
            <a:ext cx="2273300" cy="2508250"/>
          </a:xfrm>
          <a:prstGeom prst="rect">
            <a:avLst/>
          </a:prstGeom>
          <a:noFill/>
          <a:ln w="9525">
            <a:noFill/>
            <a:miter lim="800000"/>
            <a:headEnd/>
            <a:tailEnd/>
          </a:ln>
        </p:spPr>
      </p:pic>
      <p:sp>
        <p:nvSpPr>
          <p:cNvPr id="41994" name="Text Box 12"/>
          <p:cNvSpPr txBox="1">
            <a:spLocks noChangeArrowheads="1"/>
          </p:cNvSpPr>
          <p:nvPr/>
        </p:nvSpPr>
        <p:spPr bwMode="auto">
          <a:xfrm rot="-3527027">
            <a:off x="4059238" y="2511425"/>
            <a:ext cx="1676400" cy="457200"/>
          </a:xfrm>
          <a:prstGeom prst="rect">
            <a:avLst/>
          </a:prstGeom>
          <a:noFill/>
          <a:ln w="9525">
            <a:noFill/>
            <a:miter lim="800000"/>
            <a:headEnd/>
            <a:tailEnd/>
          </a:ln>
        </p:spPr>
        <p:txBody>
          <a:bodyPr>
            <a:spAutoFit/>
          </a:bodyPr>
          <a:lstStyle/>
          <a:p>
            <a:pPr>
              <a:spcBef>
                <a:spcPct val="50000"/>
              </a:spcBef>
            </a:pPr>
            <a:r>
              <a:rPr lang="en-US" sz="2400"/>
              <a:t>Fire wood</a:t>
            </a:r>
          </a:p>
        </p:txBody>
      </p:sp>
      <p:sp>
        <p:nvSpPr>
          <p:cNvPr id="41995" name="Text Box 13"/>
          <p:cNvSpPr txBox="1">
            <a:spLocks noChangeArrowheads="1"/>
          </p:cNvSpPr>
          <p:nvPr/>
        </p:nvSpPr>
        <p:spPr bwMode="auto">
          <a:xfrm>
            <a:off x="6284913" y="3200400"/>
            <a:ext cx="2859087" cy="461963"/>
          </a:xfrm>
          <a:prstGeom prst="rect">
            <a:avLst/>
          </a:prstGeom>
          <a:solidFill>
            <a:schemeClr val="accent1"/>
          </a:solidFill>
          <a:ln w="9525">
            <a:noFill/>
            <a:miter lim="800000"/>
            <a:headEnd/>
            <a:tailEnd/>
          </a:ln>
        </p:spPr>
        <p:txBody>
          <a:bodyPr wrap="none">
            <a:spAutoFit/>
          </a:bodyPr>
          <a:lstStyle/>
          <a:p>
            <a:r>
              <a:rPr lang="en-US" sz="1200" i="1"/>
              <a:t>Ramanathan and Balakrishnan, 2007</a:t>
            </a:r>
          </a:p>
          <a:p>
            <a:r>
              <a:rPr lang="en-US" sz="1200" i="1"/>
              <a:t>Ramanathan and Carmichael, 2008</a:t>
            </a:r>
          </a:p>
        </p:txBody>
      </p:sp>
      <p:sp>
        <p:nvSpPr>
          <p:cNvPr id="19" name="Right Arrow 18"/>
          <p:cNvSpPr/>
          <p:nvPr/>
        </p:nvSpPr>
        <p:spPr>
          <a:xfrm>
            <a:off x="1524000" y="2286000"/>
            <a:ext cx="2286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2"/>
                </a:solidFill>
              </a:rPr>
              <a:t>Rural Cooking</a:t>
            </a:r>
          </a:p>
        </p:txBody>
      </p:sp>
      <p:sp>
        <p:nvSpPr>
          <p:cNvPr id="17" name="Text Box 3"/>
          <p:cNvSpPr txBox="1">
            <a:spLocks noChangeArrowheads="1"/>
          </p:cNvSpPr>
          <p:nvPr/>
        </p:nvSpPr>
        <p:spPr bwMode="auto">
          <a:xfrm>
            <a:off x="0" y="9525"/>
            <a:ext cx="5335588" cy="523875"/>
          </a:xfrm>
          <a:prstGeom prst="rect">
            <a:avLst/>
          </a:prstGeom>
          <a:noFill/>
          <a:ln w="9525">
            <a:noFill/>
            <a:miter lim="800000"/>
            <a:headEnd/>
            <a:tailEnd/>
          </a:ln>
          <a:effectLst/>
        </p:spPr>
        <p:txBody>
          <a:bodyPr>
            <a:spAutoFit/>
          </a:bodyPr>
          <a:lstStyle/>
          <a:p>
            <a:pPr>
              <a:defRPr/>
            </a:pPr>
            <a:r>
              <a:rPr lang="en-US" sz="2800" dirty="0">
                <a:effectLst>
                  <a:outerShdw blurRad="38100" dist="38100" dir="2700000" algn="tl">
                    <a:srgbClr val="C0C0C0"/>
                  </a:outerShdw>
                </a:effectLst>
                <a:latin typeface="Arial" charset="0"/>
              </a:rPr>
              <a:t>Target mitigation (Surya)</a:t>
            </a:r>
          </a:p>
        </p:txBody>
      </p:sp>
      <p:grpSp>
        <p:nvGrpSpPr>
          <p:cNvPr id="41998" name="Group 15"/>
          <p:cNvGrpSpPr>
            <a:grpSpLocks/>
          </p:cNvGrpSpPr>
          <p:nvPr/>
        </p:nvGrpSpPr>
        <p:grpSpPr bwMode="auto">
          <a:xfrm>
            <a:off x="304800" y="3657600"/>
            <a:ext cx="3124200" cy="1114425"/>
            <a:chOff x="5867400" y="1981201"/>
            <a:chExt cx="3124200" cy="1114424"/>
          </a:xfrm>
        </p:grpSpPr>
        <p:pic>
          <p:nvPicPr>
            <p:cNvPr id="42007" name="Picture 16" descr="biogas"/>
            <p:cNvPicPr>
              <a:picLocks noChangeAspect="1" noChangeArrowheads="1"/>
            </p:cNvPicPr>
            <p:nvPr/>
          </p:nvPicPr>
          <p:blipFill>
            <a:blip r:embed="rId6"/>
            <a:srcRect/>
            <a:stretch>
              <a:fillRect/>
            </a:stretch>
          </p:blipFill>
          <p:spPr bwMode="auto">
            <a:xfrm>
              <a:off x="5867400" y="2057400"/>
              <a:ext cx="1590675" cy="1038225"/>
            </a:xfrm>
            <a:prstGeom prst="rect">
              <a:avLst/>
            </a:prstGeom>
            <a:noFill/>
            <a:ln w="19050">
              <a:solidFill>
                <a:schemeClr val="tx1"/>
              </a:solidFill>
              <a:miter lim="800000"/>
              <a:headEnd/>
              <a:tailEnd/>
            </a:ln>
          </p:spPr>
        </p:pic>
        <p:sp>
          <p:nvSpPr>
            <p:cNvPr id="42008" name="Rectangle 17"/>
            <p:cNvSpPr>
              <a:spLocks noChangeArrowheads="1"/>
            </p:cNvSpPr>
            <p:nvPr/>
          </p:nvSpPr>
          <p:spPr bwMode="auto">
            <a:xfrm>
              <a:off x="7543800" y="1981201"/>
              <a:ext cx="1447800" cy="830998"/>
            </a:xfrm>
            <a:prstGeom prst="rect">
              <a:avLst/>
            </a:prstGeom>
            <a:noFill/>
            <a:ln w="9525">
              <a:noFill/>
              <a:miter lim="800000"/>
              <a:headEnd/>
              <a:tailEnd/>
            </a:ln>
          </p:spPr>
          <p:txBody>
            <a:bodyPr>
              <a:spAutoFit/>
            </a:bodyPr>
            <a:lstStyle/>
            <a:p>
              <a:r>
                <a:rPr lang="en-US" sz="1200">
                  <a:latin typeface="Century Gothic" pitchFamily="34" charset="0"/>
                </a:rPr>
                <a:t>Biogas plants converts organic waste into gas</a:t>
              </a:r>
            </a:p>
            <a:p>
              <a:pPr algn="just"/>
              <a:endParaRPr lang="en-US" sz="1200"/>
            </a:p>
          </p:txBody>
        </p:sp>
      </p:grpSp>
      <p:grpSp>
        <p:nvGrpSpPr>
          <p:cNvPr id="41999" name="Group 16"/>
          <p:cNvGrpSpPr>
            <a:grpSpLocks/>
          </p:cNvGrpSpPr>
          <p:nvPr/>
        </p:nvGrpSpPr>
        <p:grpSpPr bwMode="auto">
          <a:xfrm>
            <a:off x="381000" y="4876800"/>
            <a:ext cx="2971800" cy="1266825"/>
            <a:chOff x="5943600" y="3733800"/>
            <a:chExt cx="2971800" cy="1266825"/>
          </a:xfrm>
        </p:grpSpPr>
        <p:sp>
          <p:nvSpPr>
            <p:cNvPr id="42005" name="Text Box 7"/>
            <p:cNvSpPr txBox="1">
              <a:spLocks noChangeArrowheads="1"/>
            </p:cNvSpPr>
            <p:nvPr/>
          </p:nvSpPr>
          <p:spPr bwMode="auto">
            <a:xfrm>
              <a:off x="7467600" y="4343400"/>
              <a:ext cx="1447800" cy="461665"/>
            </a:xfrm>
            <a:prstGeom prst="rect">
              <a:avLst/>
            </a:prstGeom>
            <a:noFill/>
            <a:ln w="9525">
              <a:noFill/>
              <a:miter lim="800000"/>
              <a:headEnd/>
              <a:tailEnd/>
            </a:ln>
          </p:spPr>
          <p:txBody>
            <a:bodyPr>
              <a:spAutoFit/>
            </a:bodyPr>
            <a:lstStyle/>
            <a:p>
              <a:pPr eaLnBrk="0" hangingPunct="0"/>
              <a:r>
                <a:rPr lang="en-US" sz="1200" i="1">
                  <a:latin typeface="Century Gothic" pitchFamily="34" charset="0"/>
                  <a:ea typeface="MS PGothic" pitchFamily="34" charset="-128"/>
                </a:rPr>
                <a:t>Parabolic solar cooker</a:t>
              </a:r>
            </a:p>
          </p:txBody>
        </p:sp>
        <p:pic>
          <p:nvPicPr>
            <p:cNvPr id="42006" name="Picture 10" descr="cucsolare1"/>
            <p:cNvPicPr>
              <a:picLocks noChangeAspect="1" noChangeArrowheads="1"/>
            </p:cNvPicPr>
            <p:nvPr/>
          </p:nvPicPr>
          <p:blipFill>
            <a:blip r:embed="rId7"/>
            <a:srcRect/>
            <a:stretch>
              <a:fillRect/>
            </a:stretch>
          </p:blipFill>
          <p:spPr bwMode="auto">
            <a:xfrm>
              <a:off x="5943600" y="3733800"/>
              <a:ext cx="1447800" cy="1266825"/>
            </a:xfrm>
            <a:prstGeom prst="rect">
              <a:avLst/>
            </a:prstGeom>
            <a:solidFill>
              <a:schemeClr val="tx1"/>
            </a:solidFill>
            <a:ln w="19050">
              <a:solidFill>
                <a:schemeClr val="tx1"/>
              </a:solidFill>
              <a:miter lim="800000"/>
              <a:headEnd/>
              <a:tailEnd/>
            </a:ln>
          </p:spPr>
        </p:pic>
      </p:grpSp>
      <p:pic>
        <p:nvPicPr>
          <p:cNvPr id="42000" name="Picture 22" descr="SSA40462.JPG"/>
          <p:cNvPicPr>
            <a:picLocks noChangeAspect="1"/>
          </p:cNvPicPr>
          <p:nvPr/>
        </p:nvPicPr>
        <p:blipFill>
          <a:blip r:embed="rId8"/>
          <a:srcRect l="47501" t="58888" r="35834" b="12222"/>
          <a:stretch>
            <a:fillRect/>
          </a:stretch>
        </p:blipFill>
        <p:spPr bwMode="auto">
          <a:xfrm>
            <a:off x="3476625" y="5334000"/>
            <a:ext cx="1171575" cy="1524000"/>
          </a:xfrm>
          <a:prstGeom prst="rect">
            <a:avLst/>
          </a:prstGeom>
          <a:noFill/>
          <a:ln w="9525">
            <a:noFill/>
            <a:miter lim="800000"/>
            <a:headEnd/>
            <a:tailEnd/>
          </a:ln>
        </p:spPr>
      </p:pic>
      <p:sp>
        <p:nvSpPr>
          <p:cNvPr id="24" name="Right Arrow 23"/>
          <p:cNvSpPr/>
          <p:nvPr/>
        </p:nvSpPr>
        <p:spPr>
          <a:xfrm>
            <a:off x="3505200" y="4038600"/>
            <a:ext cx="1981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a:off x="4724400" y="586740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ight Arrow 25"/>
          <p:cNvSpPr/>
          <p:nvPr/>
        </p:nvSpPr>
        <p:spPr>
          <a:xfrm>
            <a:off x="1905000" y="4876800"/>
            <a:ext cx="3581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2004" name="Picture 2" descr="C:\Users\Ram\Desktop\Surya Photos\Eraharam 03-14-09\6x4 Print\017.jpg"/>
          <p:cNvPicPr>
            <a:picLocks noChangeAspect="1" noChangeArrowheads="1"/>
          </p:cNvPicPr>
          <p:nvPr/>
        </p:nvPicPr>
        <p:blipFill>
          <a:blip r:embed="rId9"/>
          <a:srcRect r="2"/>
          <a:stretch>
            <a:fillRect/>
          </a:stretch>
        </p:blipFill>
        <p:spPr bwMode="auto">
          <a:xfrm>
            <a:off x="0" y="1905000"/>
            <a:ext cx="2400300" cy="16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slide(from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304800" y="304800"/>
            <a:ext cx="6705600" cy="769938"/>
          </a:xfrm>
          <a:prstGeom prst="rect">
            <a:avLst/>
          </a:prstGeom>
          <a:noFill/>
          <a:ln w="9525">
            <a:noFill/>
            <a:miter lim="800000"/>
            <a:headEnd/>
            <a:tailEnd/>
          </a:ln>
        </p:spPr>
        <p:txBody>
          <a:bodyPr lIns="91430" tIns="45715" rIns="91430" bIns="45715">
            <a:spAutoFit/>
          </a:bodyPr>
          <a:lstStyle/>
          <a:p>
            <a:pPr>
              <a:spcBef>
                <a:spcPct val="50000"/>
              </a:spcBef>
            </a:pPr>
            <a:endParaRPr lang="en-US" sz="4400">
              <a:solidFill>
                <a:srgbClr val="435F7D"/>
              </a:solidFill>
            </a:endParaRPr>
          </a:p>
        </p:txBody>
      </p:sp>
      <p:pic>
        <p:nvPicPr>
          <p:cNvPr id="7" name="10_01clearing_h264.mpg">
            <a:hlinkClick r:id="" action="ppaction://media"/>
          </p:cNvPr>
          <p:cNvPicPr>
            <a:picLocks noGrp="1" noRot="1" noChangeAspect="1"/>
          </p:cNvPicPr>
          <p:nvPr>
            <p:ph sz="half" idx="1"/>
            <a:videoFile r:link="rId1"/>
          </p:nvPr>
        </p:nvPicPr>
        <p:blipFill>
          <a:blip r:embed="rId4"/>
          <a:srcRect/>
          <a:stretch>
            <a:fillRect/>
          </a:stretch>
        </p:blipFill>
        <p:spPr>
          <a:xfrm>
            <a:off x="33338" y="838200"/>
            <a:ext cx="8940800" cy="5029200"/>
          </a:xfr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57200" y="76200"/>
            <a:ext cx="8229600" cy="685800"/>
          </a:xfrm>
          <a:prstGeom prst="rect">
            <a:avLst/>
          </a:prstGeom>
          <a:noFill/>
          <a:ln w="9525">
            <a:noFill/>
            <a:miter lim="800000"/>
            <a:headEnd/>
            <a:tailEnd/>
          </a:ln>
        </p:spPr>
        <p:txBody>
          <a:bodyPr anchor="ctr"/>
          <a:lstStyle/>
          <a:p>
            <a:pPr algn="ctr"/>
            <a:r>
              <a:rPr lang="en-US" sz="2600" dirty="0">
                <a:solidFill>
                  <a:schemeClr val="tx2"/>
                </a:solidFill>
              </a:rPr>
              <a:t>From personal observations to global patterns</a:t>
            </a:r>
          </a:p>
          <a:p>
            <a:pPr algn="ctr"/>
            <a:r>
              <a:rPr lang="en-US" dirty="0">
                <a:solidFill>
                  <a:schemeClr val="tx2"/>
                </a:solidFill>
              </a:rPr>
              <a:t>(Nithya </a:t>
            </a:r>
            <a:r>
              <a:rPr lang="en-US" dirty="0" smtClean="0">
                <a:solidFill>
                  <a:schemeClr val="tx2"/>
                </a:solidFill>
              </a:rPr>
              <a:t>Ramanathan, </a:t>
            </a:r>
            <a:r>
              <a:rPr lang="en-US" dirty="0">
                <a:solidFill>
                  <a:schemeClr val="tx2"/>
                </a:solidFill>
              </a:rPr>
              <a:t>CENS, UCLA)</a:t>
            </a:r>
          </a:p>
        </p:txBody>
      </p:sp>
      <p:pic>
        <p:nvPicPr>
          <p:cNvPr id="19459" name="Picture 3"/>
          <p:cNvPicPr>
            <a:picLocks noChangeAspect="1" noChangeArrowheads="1"/>
          </p:cNvPicPr>
          <p:nvPr/>
        </p:nvPicPr>
        <p:blipFill>
          <a:blip r:embed="rId2"/>
          <a:srcRect/>
          <a:stretch>
            <a:fillRect/>
          </a:stretch>
        </p:blipFill>
        <p:spPr bwMode="auto">
          <a:xfrm>
            <a:off x="6629400" y="4495800"/>
            <a:ext cx="2362200" cy="2055813"/>
          </a:xfrm>
          <a:prstGeom prst="rect">
            <a:avLst/>
          </a:prstGeom>
          <a:noFill/>
          <a:ln w="9525">
            <a:noFill/>
            <a:miter lim="800000"/>
            <a:headEnd/>
            <a:tailEnd/>
          </a:ln>
        </p:spPr>
      </p:pic>
      <p:sp>
        <p:nvSpPr>
          <p:cNvPr id="19460" name="Text Box 4"/>
          <p:cNvSpPr txBox="1">
            <a:spLocks noChangeArrowheads="1"/>
          </p:cNvSpPr>
          <p:nvPr/>
        </p:nvSpPr>
        <p:spPr bwMode="auto">
          <a:xfrm>
            <a:off x="8393113" y="6507163"/>
            <a:ext cx="598487" cy="274637"/>
          </a:xfrm>
          <a:prstGeom prst="rect">
            <a:avLst/>
          </a:prstGeom>
          <a:noFill/>
          <a:ln w="9525">
            <a:noFill/>
            <a:miter lim="800000"/>
            <a:headEnd/>
            <a:tailEnd/>
          </a:ln>
        </p:spPr>
        <p:txBody>
          <a:bodyPr wrap="none">
            <a:spAutoFit/>
          </a:bodyPr>
          <a:lstStyle/>
          <a:p>
            <a:r>
              <a:rPr lang="en-US" sz="1200"/>
              <a:t>NASA</a:t>
            </a:r>
          </a:p>
        </p:txBody>
      </p:sp>
      <p:grpSp>
        <p:nvGrpSpPr>
          <p:cNvPr id="2" name="Group 5"/>
          <p:cNvGrpSpPr>
            <a:grpSpLocks/>
          </p:cNvGrpSpPr>
          <p:nvPr/>
        </p:nvGrpSpPr>
        <p:grpSpPr bwMode="auto">
          <a:xfrm>
            <a:off x="990600" y="5181600"/>
            <a:ext cx="914400" cy="685800"/>
            <a:chOff x="288" y="3552"/>
            <a:chExt cx="576" cy="432"/>
          </a:xfrm>
        </p:grpSpPr>
        <p:grpSp>
          <p:nvGrpSpPr>
            <p:cNvPr id="8" name="Group 43"/>
            <p:cNvGrpSpPr>
              <a:grpSpLocks/>
            </p:cNvGrpSpPr>
            <p:nvPr/>
          </p:nvGrpSpPr>
          <p:grpSpPr bwMode="auto">
            <a:xfrm>
              <a:off x="647" y="3600"/>
              <a:ext cx="217" cy="327"/>
              <a:chOff x="576" y="3024"/>
              <a:chExt cx="672" cy="1152"/>
            </a:xfrm>
          </p:grpSpPr>
          <p:sp>
            <p:nvSpPr>
              <p:cNvPr id="19678"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79"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80"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81"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82"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83"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76"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11" name="Group 28"/>
            <p:cNvGrpSpPr>
              <a:grpSpLocks/>
            </p:cNvGrpSpPr>
            <p:nvPr/>
          </p:nvGrpSpPr>
          <p:grpSpPr bwMode="auto">
            <a:xfrm>
              <a:off x="548" y="3558"/>
              <a:ext cx="79" cy="158"/>
              <a:chOff x="192" y="1344"/>
              <a:chExt cx="336" cy="672"/>
            </a:xfrm>
            <a:solidFill>
              <a:schemeClr val="bg1"/>
            </a:solidFill>
          </p:grpSpPr>
          <p:sp>
            <p:nvSpPr>
              <p:cNvPr id="3"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4"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5"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6"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7"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9"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0"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3"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4"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5"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16" name="Group 15"/>
          <p:cNvGrpSpPr>
            <a:grpSpLocks/>
          </p:cNvGrpSpPr>
          <p:nvPr/>
        </p:nvGrpSpPr>
        <p:grpSpPr bwMode="auto">
          <a:xfrm>
            <a:off x="685800" y="5638800"/>
            <a:ext cx="914400" cy="685800"/>
            <a:chOff x="288" y="3552"/>
            <a:chExt cx="576" cy="432"/>
          </a:xfrm>
        </p:grpSpPr>
        <p:grpSp>
          <p:nvGrpSpPr>
            <p:cNvPr id="100" name="Group 43"/>
            <p:cNvGrpSpPr>
              <a:grpSpLocks/>
            </p:cNvGrpSpPr>
            <p:nvPr/>
          </p:nvGrpSpPr>
          <p:grpSpPr bwMode="auto">
            <a:xfrm>
              <a:off x="647" y="3600"/>
              <a:ext cx="217" cy="327"/>
              <a:chOff x="576" y="3024"/>
              <a:chExt cx="672" cy="1152"/>
            </a:xfrm>
          </p:grpSpPr>
          <p:sp>
            <p:nvSpPr>
              <p:cNvPr id="19669"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70"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71"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72"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73"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74"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67"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26" name="Group 28"/>
            <p:cNvGrpSpPr>
              <a:grpSpLocks/>
            </p:cNvGrpSpPr>
            <p:nvPr/>
          </p:nvGrpSpPr>
          <p:grpSpPr bwMode="auto">
            <a:xfrm>
              <a:off x="548" y="3558"/>
              <a:ext cx="79" cy="158"/>
              <a:chOff x="192" y="1344"/>
              <a:chExt cx="336" cy="672"/>
            </a:xfrm>
            <a:solidFill>
              <a:schemeClr val="bg1"/>
            </a:solidFill>
          </p:grpSpPr>
          <p:sp>
            <p:nvSpPr>
              <p:cNvPr id="17"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18"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19"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0"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1"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2"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3"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4"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5"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7"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27" name="Group 25"/>
          <p:cNvGrpSpPr>
            <a:grpSpLocks/>
          </p:cNvGrpSpPr>
          <p:nvPr/>
        </p:nvGrpSpPr>
        <p:grpSpPr bwMode="auto">
          <a:xfrm>
            <a:off x="914400" y="6019800"/>
            <a:ext cx="914400" cy="685800"/>
            <a:chOff x="288" y="3552"/>
            <a:chExt cx="576" cy="432"/>
          </a:xfrm>
        </p:grpSpPr>
        <p:grpSp>
          <p:nvGrpSpPr>
            <p:cNvPr id="26628" name="Group 43"/>
            <p:cNvGrpSpPr>
              <a:grpSpLocks/>
            </p:cNvGrpSpPr>
            <p:nvPr/>
          </p:nvGrpSpPr>
          <p:grpSpPr bwMode="auto">
            <a:xfrm>
              <a:off x="647" y="3600"/>
              <a:ext cx="217" cy="327"/>
              <a:chOff x="576" y="3024"/>
              <a:chExt cx="672" cy="1152"/>
            </a:xfrm>
          </p:grpSpPr>
          <p:sp>
            <p:nvSpPr>
              <p:cNvPr id="19660"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61"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62"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63"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64"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65"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58"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29" name="Group 28"/>
            <p:cNvGrpSpPr>
              <a:grpSpLocks/>
            </p:cNvGrpSpPr>
            <p:nvPr/>
          </p:nvGrpSpPr>
          <p:grpSpPr bwMode="auto">
            <a:xfrm>
              <a:off x="548" y="3558"/>
              <a:ext cx="79" cy="158"/>
              <a:chOff x="192" y="1344"/>
              <a:chExt cx="336" cy="672"/>
            </a:xfrm>
            <a:solidFill>
              <a:schemeClr val="bg1"/>
            </a:solidFill>
          </p:grpSpPr>
          <p:sp>
            <p:nvSpPr>
              <p:cNvPr id="29"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30"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31"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8"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663"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692"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701"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710"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719"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737"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728"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30" name="Group 35"/>
          <p:cNvGrpSpPr>
            <a:grpSpLocks/>
          </p:cNvGrpSpPr>
          <p:nvPr/>
        </p:nvGrpSpPr>
        <p:grpSpPr bwMode="auto">
          <a:xfrm>
            <a:off x="533400" y="4495800"/>
            <a:ext cx="914400" cy="685800"/>
            <a:chOff x="288" y="3552"/>
            <a:chExt cx="576" cy="432"/>
          </a:xfrm>
        </p:grpSpPr>
        <p:grpSp>
          <p:nvGrpSpPr>
            <p:cNvPr id="26631" name="Group 43"/>
            <p:cNvGrpSpPr>
              <a:grpSpLocks/>
            </p:cNvGrpSpPr>
            <p:nvPr/>
          </p:nvGrpSpPr>
          <p:grpSpPr bwMode="auto">
            <a:xfrm>
              <a:off x="647" y="3600"/>
              <a:ext cx="217" cy="327"/>
              <a:chOff x="576" y="3024"/>
              <a:chExt cx="672" cy="1152"/>
            </a:xfrm>
          </p:grpSpPr>
          <p:sp>
            <p:nvSpPr>
              <p:cNvPr id="19651"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52"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53"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54"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55"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56"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49"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32" name="Group 28"/>
            <p:cNvGrpSpPr>
              <a:grpSpLocks/>
            </p:cNvGrpSpPr>
            <p:nvPr/>
          </p:nvGrpSpPr>
          <p:grpSpPr bwMode="auto">
            <a:xfrm>
              <a:off x="548" y="3558"/>
              <a:ext cx="79" cy="158"/>
              <a:chOff x="192" y="1344"/>
              <a:chExt cx="336" cy="672"/>
            </a:xfrm>
            <a:solidFill>
              <a:schemeClr val="bg1"/>
            </a:solidFill>
          </p:grpSpPr>
          <p:sp>
            <p:nvSpPr>
              <p:cNvPr id="26845"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852"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853"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773"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54"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55"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56"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96"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97"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98"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99"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33" name="Group 45"/>
          <p:cNvGrpSpPr>
            <a:grpSpLocks/>
          </p:cNvGrpSpPr>
          <p:nvPr/>
        </p:nvGrpSpPr>
        <p:grpSpPr bwMode="auto">
          <a:xfrm>
            <a:off x="1676400" y="5257800"/>
            <a:ext cx="914400" cy="685800"/>
            <a:chOff x="288" y="3552"/>
            <a:chExt cx="576" cy="432"/>
          </a:xfrm>
        </p:grpSpPr>
        <p:grpSp>
          <p:nvGrpSpPr>
            <p:cNvPr id="26634" name="Group 43"/>
            <p:cNvGrpSpPr>
              <a:grpSpLocks/>
            </p:cNvGrpSpPr>
            <p:nvPr/>
          </p:nvGrpSpPr>
          <p:grpSpPr bwMode="auto">
            <a:xfrm>
              <a:off x="647" y="3600"/>
              <a:ext cx="217" cy="327"/>
              <a:chOff x="576" y="3024"/>
              <a:chExt cx="672" cy="1152"/>
            </a:xfrm>
          </p:grpSpPr>
          <p:sp>
            <p:nvSpPr>
              <p:cNvPr id="19642"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43"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44"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45"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46"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47"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40"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35" name="Group 28"/>
            <p:cNvGrpSpPr>
              <a:grpSpLocks/>
            </p:cNvGrpSpPr>
            <p:nvPr/>
          </p:nvGrpSpPr>
          <p:grpSpPr bwMode="auto">
            <a:xfrm>
              <a:off x="548" y="3558"/>
              <a:ext cx="79" cy="158"/>
              <a:chOff x="192" y="1344"/>
              <a:chExt cx="336" cy="672"/>
            </a:xfrm>
            <a:solidFill>
              <a:schemeClr val="bg1"/>
            </a:solidFill>
          </p:grpSpPr>
          <p:sp>
            <p:nvSpPr>
              <p:cNvPr id="101"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113"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114"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6"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7"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63"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64"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65"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10"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11"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12"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36" name="Group 55"/>
          <p:cNvGrpSpPr>
            <a:grpSpLocks/>
          </p:cNvGrpSpPr>
          <p:nvPr/>
        </p:nvGrpSpPr>
        <p:grpSpPr bwMode="auto">
          <a:xfrm>
            <a:off x="685800" y="4495800"/>
            <a:ext cx="914400" cy="685800"/>
            <a:chOff x="288" y="3552"/>
            <a:chExt cx="576" cy="432"/>
          </a:xfrm>
        </p:grpSpPr>
        <p:grpSp>
          <p:nvGrpSpPr>
            <p:cNvPr id="26637" name="Group 43"/>
            <p:cNvGrpSpPr>
              <a:grpSpLocks/>
            </p:cNvGrpSpPr>
            <p:nvPr/>
          </p:nvGrpSpPr>
          <p:grpSpPr bwMode="auto">
            <a:xfrm>
              <a:off x="647" y="3600"/>
              <a:ext cx="217" cy="327"/>
              <a:chOff x="576" y="3024"/>
              <a:chExt cx="672" cy="1152"/>
            </a:xfrm>
          </p:grpSpPr>
          <p:sp>
            <p:nvSpPr>
              <p:cNvPr id="19633"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34"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35"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36"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37"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38"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31"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38" name="Group 28"/>
            <p:cNvGrpSpPr>
              <a:grpSpLocks/>
            </p:cNvGrpSpPr>
            <p:nvPr/>
          </p:nvGrpSpPr>
          <p:grpSpPr bwMode="auto">
            <a:xfrm>
              <a:off x="548" y="3558"/>
              <a:ext cx="79" cy="158"/>
              <a:chOff x="192" y="1344"/>
              <a:chExt cx="336" cy="672"/>
            </a:xfrm>
            <a:solidFill>
              <a:schemeClr val="bg1"/>
            </a:solidFill>
          </p:grpSpPr>
          <p:sp>
            <p:nvSpPr>
              <p:cNvPr id="26814"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815"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816"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17"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18"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19"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20"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21"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22"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23"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24"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39" name="Group 65"/>
          <p:cNvGrpSpPr>
            <a:grpSpLocks/>
          </p:cNvGrpSpPr>
          <p:nvPr/>
        </p:nvGrpSpPr>
        <p:grpSpPr bwMode="auto">
          <a:xfrm>
            <a:off x="1066800" y="4648200"/>
            <a:ext cx="914400" cy="685800"/>
            <a:chOff x="288" y="3552"/>
            <a:chExt cx="576" cy="432"/>
          </a:xfrm>
        </p:grpSpPr>
        <p:grpSp>
          <p:nvGrpSpPr>
            <p:cNvPr id="26640" name="Group 43"/>
            <p:cNvGrpSpPr>
              <a:grpSpLocks/>
            </p:cNvGrpSpPr>
            <p:nvPr/>
          </p:nvGrpSpPr>
          <p:grpSpPr bwMode="auto">
            <a:xfrm>
              <a:off x="647" y="3600"/>
              <a:ext cx="217" cy="327"/>
              <a:chOff x="576" y="3024"/>
              <a:chExt cx="672" cy="1152"/>
            </a:xfrm>
          </p:grpSpPr>
          <p:sp>
            <p:nvSpPr>
              <p:cNvPr id="19624"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25"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26"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27"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28"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29"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22"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41" name="Group 28"/>
            <p:cNvGrpSpPr>
              <a:grpSpLocks/>
            </p:cNvGrpSpPr>
            <p:nvPr/>
          </p:nvGrpSpPr>
          <p:grpSpPr bwMode="auto">
            <a:xfrm>
              <a:off x="548" y="3558"/>
              <a:ext cx="79" cy="158"/>
              <a:chOff x="192" y="1344"/>
              <a:chExt cx="336" cy="672"/>
            </a:xfrm>
            <a:solidFill>
              <a:schemeClr val="bg1"/>
            </a:solidFill>
          </p:grpSpPr>
          <p:sp>
            <p:nvSpPr>
              <p:cNvPr id="26826"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843"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624"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625"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69"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70"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66"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72"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73"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74"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75"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42" name="Group 75"/>
          <p:cNvGrpSpPr>
            <a:grpSpLocks/>
          </p:cNvGrpSpPr>
          <p:nvPr/>
        </p:nvGrpSpPr>
        <p:grpSpPr bwMode="auto">
          <a:xfrm>
            <a:off x="1371600" y="4800600"/>
            <a:ext cx="914400" cy="685800"/>
            <a:chOff x="288" y="3552"/>
            <a:chExt cx="576" cy="432"/>
          </a:xfrm>
        </p:grpSpPr>
        <p:grpSp>
          <p:nvGrpSpPr>
            <p:cNvPr id="26643" name="Group 43"/>
            <p:cNvGrpSpPr>
              <a:grpSpLocks/>
            </p:cNvGrpSpPr>
            <p:nvPr/>
          </p:nvGrpSpPr>
          <p:grpSpPr bwMode="auto">
            <a:xfrm>
              <a:off x="647" y="3600"/>
              <a:ext cx="217" cy="327"/>
              <a:chOff x="576" y="3024"/>
              <a:chExt cx="672" cy="1152"/>
            </a:xfrm>
          </p:grpSpPr>
          <p:sp>
            <p:nvSpPr>
              <p:cNvPr id="19615"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16"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17"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18"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19"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20"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13"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44" name="Group 28"/>
            <p:cNvGrpSpPr>
              <a:grpSpLocks/>
            </p:cNvGrpSpPr>
            <p:nvPr/>
          </p:nvGrpSpPr>
          <p:grpSpPr bwMode="auto">
            <a:xfrm>
              <a:off x="548" y="3558"/>
              <a:ext cx="79" cy="158"/>
              <a:chOff x="192" y="1344"/>
              <a:chExt cx="336" cy="672"/>
            </a:xfrm>
            <a:solidFill>
              <a:schemeClr val="bg1"/>
            </a:solidFill>
          </p:grpSpPr>
          <p:sp>
            <p:nvSpPr>
              <p:cNvPr id="26877"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878"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879"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80"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81"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82"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83"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84"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85"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86"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87"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45" name="Group 85"/>
          <p:cNvGrpSpPr>
            <a:grpSpLocks/>
          </p:cNvGrpSpPr>
          <p:nvPr/>
        </p:nvGrpSpPr>
        <p:grpSpPr bwMode="auto">
          <a:xfrm>
            <a:off x="1447800" y="4114800"/>
            <a:ext cx="914400" cy="685800"/>
            <a:chOff x="288" y="3552"/>
            <a:chExt cx="576" cy="432"/>
          </a:xfrm>
        </p:grpSpPr>
        <p:grpSp>
          <p:nvGrpSpPr>
            <p:cNvPr id="26646" name="Group 43"/>
            <p:cNvGrpSpPr>
              <a:grpSpLocks/>
            </p:cNvGrpSpPr>
            <p:nvPr/>
          </p:nvGrpSpPr>
          <p:grpSpPr bwMode="auto">
            <a:xfrm>
              <a:off x="647" y="3600"/>
              <a:ext cx="217" cy="327"/>
              <a:chOff x="576" y="3024"/>
              <a:chExt cx="672" cy="1152"/>
            </a:xfrm>
          </p:grpSpPr>
          <p:sp>
            <p:nvSpPr>
              <p:cNvPr id="19606"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607"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608"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09"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10"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11"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604"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47" name="Group 28"/>
            <p:cNvGrpSpPr>
              <a:grpSpLocks/>
            </p:cNvGrpSpPr>
            <p:nvPr/>
          </p:nvGrpSpPr>
          <p:grpSpPr bwMode="auto">
            <a:xfrm>
              <a:off x="548" y="3558"/>
              <a:ext cx="79" cy="158"/>
              <a:chOff x="192" y="1344"/>
              <a:chExt cx="336" cy="672"/>
            </a:xfrm>
            <a:solidFill>
              <a:schemeClr val="bg1"/>
            </a:solidFill>
          </p:grpSpPr>
          <p:sp>
            <p:nvSpPr>
              <p:cNvPr id="26889"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890"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1"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2"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3"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4"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5"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6"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7"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8"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899"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48" name="Group 95"/>
          <p:cNvGrpSpPr>
            <a:grpSpLocks/>
          </p:cNvGrpSpPr>
          <p:nvPr/>
        </p:nvGrpSpPr>
        <p:grpSpPr bwMode="auto">
          <a:xfrm>
            <a:off x="762000" y="4038600"/>
            <a:ext cx="914400" cy="685800"/>
            <a:chOff x="288" y="3552"/>
            <a:chExt cx="576" cy="432"/>
          </a:xfrm>
        </p:grpSpPr>
        <p:grpSp>
          <p:nvGrpSpPr>
            <p:cNvPr id="26649" name="Group 43"/>
            <p:cNvGrpSpPr>
              <a:grpSpLocks/>
            </p:cNvGrpSpPr>
            <p:nvPr/>
          </p:nvGrpSpPr>
          <p:grpSpPr bwMode="auto">
            <a:xfrm>
              <a:off x="647" y="3600"/>
              <a:ext cx="217" cy="327"/>
              <a:chOff x="576" y="3024"/>
              <a:chExt cx="672" cy="1152"/>
            </a:xfrm>
          </p:grpSpPr>
          <p:sp>
            <p:nvSpPr>
              <p:cNvPr id="19597"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98"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99"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600"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601"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602"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595"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50" name="Group 28"/>
            <p:cNvGrpSpPr>
              <a:grpSpLocks/>
            </p:cNvGrpSpPr>
            <p:nvPr/>
          </p:nvGrpSpPr>
          <p:grpSpPr bwMode="auto">
            <a:xfrm>
              <a:off x="548" y="3558"/>
              <a:ext cx="79" cy="158"/>
              <a:chOff x="192" y="1344"/>
              <a:chExt cx="336" cy="672"/>
            </a:xfrm>
            <a:solidFill>
              <a:schemeClr val="bg1"/>
            </a:solidFill>
          </p:grpSpPr>
          <p:sp>
            <p:nvSpPr>
              <p:cNvPr id="26901"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902"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903"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04"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05"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06"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07"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08"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09"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10"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11"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51" name="Group 105"/>
          <p:cNvGrpSpPr>
            <a:grpSpLocks/>
          </p:cNvGrpSpPr>
          <p:nvPr/>
        </p:nvGrpSpPr>
        <p:grpSpPr bwMode="auto">
          <a:xfrm>
            <a:off x="1371600" y="5638800"/>
            <a:ext cx="914400" cy="685800"/>
            <a:chOff x="288" y="3552"/>
            <a:chExt cx="576" cy="432"/>
          </a:xfrm>
        </p:grpSpPr>
        <p:grpSp>
          <p:nvGrpSpPr>
            <p:cNvPr id="26652" name="Group 43"/>
            <p:cNvGrpSpPr>
              <a:grpSpLocks/>
            </p:cNvGrpSpPr>
            <p:nvPr/>
          </p:nvGrpSpPr>
          <p:grpSpPr bwMode="auto">
            <a:xfrm>
              <a:off x="647" y="3600"/>
              <a:ext cx="217" cy="327"/>
              <a:chOff x="576" y="3024"/>
              <a:chExt cx="672" cy="1152"/>
            </a:xfrm>
          </p:grpSpPr>
          <p:sp>
            <p:nvSpPr>
              <p:cNvPr id="19588"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89"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90"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91"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92"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93"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586"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53" name="Group 28"/>
            <p:cNvGrpSpPr>
              <a:grpSpLocks/>
            </p:cNvGrpSpPr>
            <p:nvPr/>
          </p:nvGrpSpPr>
          <p:grpSpPr bwMode="auto">
            <a:xfrm>
              <a:off x="548" y="3558"/>
              <a:ext cx="79" cy="158"/>
              <a:chOff x="192" y="1344"/>
              <a:chExt cx="336" cy="672"/>
            </a:xfrm>
            <a:solidFill>
              <a:schemeClr val="bg1"/>
            </a:solidFill>
          </p:grpSpPr>
          <p:sp>
            <p:nvSpPr>
              <p:cNvPr id="26913"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914"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915"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16"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17"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18"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19"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20"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21"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22"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23"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54" name="Group 115"/>
          <p:cNvGrpSpPr>
            <a:grpSpLocks/>
          </p:cNvGrpSpPr>
          <p:nvPr/>
        </p:nvGrpSpPr>
        <p:grpSpPr bwMode="auto">
          <a:xfrm>
            <a:off x="1752600" y="5791200"/>
            <a:ext cx="914400" cy="685800"/>
            <a:chOff x="288" y="3552"/>
            <a:chExt cx="576" cy="432"/>
          </a:xfrm>
        </p:grpSpPr>
        <p:grpSp>
          <p:nvGrpSpPr>
            <p:cNvPr id="26655" name="Group 43"/>
            <p:cNvGrpSpPr>
              <a:grpSpLocks/>
            </p:cNvGrpSpPr>
            <p:nvPr/>
          </p:nvGrpSpPr>
          <p:grpSpPr bwMode="auto">
            <a:xfrm>
              <a:off x="647" y="3600"/>
              <a:ext cx="217" cy="327"/>
              <a:chOff x="576" y="3024"/>
              <a:chExt cx="672" cy="1152"/>
            </a:xfrm>
          </p:grpSpPr>
          <p:sp>
            <p:nvSpPr>
              <p:cNvPr id="19579"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80"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81"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82"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83"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84"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577"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56" name="Group 28"/>
            <p:cNvGrpSpPr>
              <a:grpSpLocks/>
            </p:cNvGrpSpPr>
            <p:nvPr/>
          </p:nvGrpSpPr>
          <p:grpSpPr bwMode="auto">
            <a:xfrm>
              <a:off x="548" y="3558"/>
              <a:ext cx="79" cy="158"/>
              <a:chOff x="192" y="1344"/>
              <a:chExt cx="336" cy="672"/>
            </a:xfrm>
            <a:solidFill>
              <a:schemeClr val="bg1"/>
            </a:solidFill>
          </p:grpSpPr>
          <p:sp>
            <p:nvSpPr>
              <p:cNvPr id="26925"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926"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927"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28"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29"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30"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31"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32"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33"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34"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35"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57" name="Group 125"/>
          <p:cNvGrpSpPr>
            <a:grpSpLocks/>
          </p:cNvGrpSpPr>
          <p:nvPr/>
        </p:nvGrpSpPr>
        <p:grpSpPr bwMode="auto">
          <a:xfrm>
            <a:off x="2133600" y="5943600"/>
            <a:ext cx="914400" cy="685800"/>
            <a:chOff x="288" y="3552"/>
            <a:chExt cx="576" cy="432"/>
          </a:xfrm>
        </p:grpSpPr>
        <p:grpSp>
          <p:nvGrpSpPr>
            <p:cNvPr id="26658" name="Group 43"/>
            <p:cNvGrpSpPr>
              <a:grpSpLocks/>
            </p:cNvGrpSpPr>
            <p:nvPr/>
          </p:nvGrpSpPr>
          <p:grpSpPr bwMode="auto">
            <a:xfrm>
              <a:off x="647" y="3600"/>
              <a:ext cx="217" cy="327"/>
              <a:chOff x="576" y="3024"/>
              <a:chExt cx="672" cy="1152"/>
            </a:xfrm>
          </p:grpSpPr>
          <p:sp>
            <p:nvSpPr>
              <p:cNvPr id="19570"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71"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72"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73"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74"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75"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568"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59" name="Group 28"/>
            <p:cNvGrpSpPr>
              <a:grpSpLocks/>
            </p:cNvGrpSpPr>
            <p:nvPr/>
          </p:nvGrpSpPr>
          <p:grpSpPr bwMode="auto">
            <a:xfrm>
              <a:off x="548" y="3558"/>
              <a:ext cx="79" cy="158"/>
              <a:chOff x="192" y="1344"/>
              <a:chExt cx="336" cy="672"/>
            </a:xfrm>
            <a:solidFill>
              <a:schemeClr val="bg1"/>
            </a:solidFill>
          </p:grpSpPr>
          <p:sp>
            <p:nvSpPr>
              <p:cNvPr id="26937"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938"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939"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40"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41"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42"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43"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44"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45"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46"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47"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60" name="Group 135"/>
          <p:cNvGrpSpPr>
            <a:grpSpLocks/>
          </p:cNvGrpSpPr>
          <p:nvPr/>
        </p:nvGrpSpPr>
        <p:grpSpPr bwMode="auto">
          <a:xfrm>
            <a:off x="1600200" y="4495800"/>
            <a:ext cx="914400" cy="685800"/>
            <a:chOff x="288" y="3552"/>
            <a:chExt cx="576" cy="432"/>
          </a:xfrm>
        </p:grpSpPr>
        <p:grpSp>
          <p:nvGrpSpPr>
            <p:cNvPr id="26661" name="Group 43"/>
            <p:cNvGrpSpPr>
              <a:grpSpLocks/>
            </p:cNvGrpSpPr>
            <p:nvPr/>
          </p:nvGrpSpPr>
          <p:grpSpPr bwMode="auto">
            <a:xfrm>
              <a:off x="647" y="3600"/>
              <a:ext cx="217" cy="327"/>
              <a:chOff x="576" y="3024"/>
              <a:chExt cx="672" cy="1152"/>
            </a:xfrm>
          </p:grpSpPr>
          <p:sp>
            <p:nvSpPr>
              <p:cNvPr id="19561"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62"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63"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64"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65"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66"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559"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62" name="Group 28"/>
            <p:cNvGrpSpPr>
              <a:grpSpLocks/>
            </p:cNvGrpSpPr>
            <p:nvPr/>
          </p:nvGrpSpPr>
          <p:grpSpPr bwMode="auto">
            <a:xfrm>
              <a:off x="548" y="3558"/>
              <a:ext cx="79" cy="158"/>
              <a:chOff x="192" y="1344"/>
              <a:chExt cx="336" cy="672"/>
            </a:xfrm>
            <a:solidFill>
              <a:schemeClr val="bg1"/>
            </a:solidFill>
          </p:grpSpPr>
          <p:sp>
            <p:nvSpPr>
              <p:cNvPr id="26949"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950"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1"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2"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3"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4"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5"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6"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7"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8"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59"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sp>
        <p:nvSpPr>
          <p:cNvPr id="19475" name="AutoShape 145"/>
          <p:cNvSpPr>
            <a:spLocks noChangeArrowheads="1"/>
          </p:cNvSpPr>
          <p:nvPr/>
        </p:nvSpPr>
        <p:spPr bwMode="auto">
          <a:xfrm>
            <a:off x="2895600" y="5105400"/>
            <a:ext cx="914400" cy="381000"/>
          </a:xfrm>
          <a:prstGeom prst="rightArrow">
            <a:avLst>
              <a:gd name="adj1" fmla="val 50000"/>
              <a:gd name="adj2" fmla="val 60000"/>
            </a:avLst>
          </a:prstGeom>
          <a:solidFill>
            <a:schemeClr val="folHlink"/>
          </a:solidFill>
          <a:ln w="9525">
            <a:solidFill>
              <a:schemeClr val="tx1"/>
            </a:solidFill>
            <a:miter lim="800000"/>
            <a:headEnd/>
            <a:tailEnd/>
          </a:ln>
        </p:spPr>
        <p:txBody>
          <a:bodyPr wrap="none" anchor="ctr"/>
          <a:lstStyle/>
          <a:p>
            <a:endParaRPr lang="en-US"/>
          </a:p>
        </p:txBody>
      </p:sp>
      <p:sp>
        <p:nvSpPr>
          <p:cNvPr id="19476" name="AutoShape 146"/>
          <p:cNvSpPr>
            <a:spLocks noChangeArrowheads="1"/>
          </p:cNvSpPr>
          <p:nvPr/>
        </p:nvSpPr>
        <p:spPr bwMode="auto">
          <a:xfrm>
            <a:off x="5486400" y="5105400"/>
            <a:ext cx="914400" cy="381000"/>
          </a:xfrm>
          <a:prstGeom prst="rightArrow">
            <a:avLst>
              <a:gd name="adj1" fmla="val 50000"/>
              <a:gd name="adj2" fmla="val 60000"/>
            </a:avLst>
          </a:prstGeom>
          <a:solidFill>
            <a:schemeClr val="folHlink"/>
          </a:solidFill>
          <a:ln w="9525">
            <a:solidFill>
              <a:schemeClr val="tx1"/>
            </a:solidFill>
            <a:miter lim="800000"/>
            <a:headEnd/>
            <a:tailEnd/>
          </a:ln>
        </p:spPr>
        <p:txBody>
          <a:bodyPr wrap="none" anchor="ctr"/>
          <a:lstStyle/>
          <a:p>
            <a:endParaRPr lang="en-US"/>
          </a:p>
        </p:txBody>
      </p:sp>
      <p:sp>
        <p:nvSpPr>
          <p:cNvPr id="19477" name="laptop"/>
          <p:cNvSpPr>
            <a:spLocks noEditPoints="1" noChangeArrowheads="1"/>
          </p:cNvSpPr>
          <p:nvPr/>
        </p:nvSpPr>
        <p:spPr bwMode="auto">
          <a:xfrm>
            <a:off x="4038600" y="4495800"/>
            <a:ext cx="1352550" cy="1066800"/>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19478" name="laptop"/>
          <p:cNvSpPr>
            <a:spLocks noEditPoints="1" noChangeArrowheads="1"/>
          </p:cNvSpPr>
          <p:nvPr/>
        </p:nvSpPr>
        <p:spPr bwMode="auto">
          <a:xfrm>
            <a:off x="4743450" y="5562600"/>
            <a:ext cx="1352550" cy="1066800"/>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19479" name="Line 151"/>
          <p:cNvSpPr>
            <a:spLocks noChangeShapeType="1"/>
          </p:cNvSpPr>
          <p:nvPr/>
        </p:nvSpPr>
        <p:spPr bwMode="auto">
          <a:xfrm>
            <a:off x="0" y="3657600"/>
            <a:ext cx="9144000" cy="0"/>
          </a:xfrm>
          <a:prstGeom prst="line">
            <a:avLst/>
          </a:prstGeom>
          <a:noFill/>
          <a:ln w="38100">
            <a:solidFill>
              <a:schemeClr val="tx1"/>
            </a:solidFill>
            <a:round/>
            <a:headEnd/>
            <a:tailEnd/>
          </a:ln>
        </p:spPr>
        <p:txBody>
          <a:bodyPr/>
          <a:lstStyle/>
          <a:p>
            <a:endParaRPr lang="en-US"/>
          </a:p>
        </p:txBody>
      </p:sp>
      <p:grpSp>
        <p:nvGrpSpPr>
          <p:cNvPr id="26664" name="Group 154"/>
          <p:cNvGrpSpPr>
            <a:grpSpLocks/>
          </p:cNvGrpSpPr>
          <p:nvPr/>
        </p:nvGrpSpPr>
        <p:grpSpPr bwMode="auto">
          <a:xfrm>
            <a:off x="152400" y="5029200"/>
            <a:ext cx="914400" cy="685800"/>
            <a:chOff x="288" y="3552"/>
            <a:chExt cx="576" cy="432"/>
          </a:xfrm>
        </p:grpSpPr>
        <p:grpSp>
          <p:nvGrpSpPr>
            <p:cNvPr id="26665" name="Group 43"/>
            <p:cNvGrpSpPr>
              <a:grpSpLocks/>
            </p:cNvGrpSpPr>
            <p:nvPr/>
          </p:nvGrpSpPr>
          <p:grpSpPr bwMode="auto">
            <a:xfrm>
              <a:off x="647" y="3600"/>
              <a:ext cx="217" cy="327"/>
              <a:chOff x="576" y="3024"/>
              <a:chExt cx="672" cy="1152"/>
            </a:xfrm>
          </p:grpSpPr>
          <p:sp>
            <p:nvSpPr>
              <p:cNvPr id="19552"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53"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54"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55"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56"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57"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550"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66" name="Group 28"/>
            <p:cNvGrpSpPr>
              <a:grpSpLocks/>
            </p:cNvGrpSpPr>
            <p:nvPr/>
          </p:nvGrpSpPr>
          <p:grpSpPr bwMode="auto">
            <a:xfrm>
              <a:off x="548" y="3558"/>
              <a:ext cx="79" cy="158"/>
              <a:chOff x="192" y="1344"/>
              <a:chExt cx="336" cy="672"/>
            </a:xfrm>
            <a:solidFill>
              <a:schemeClr val="bg1"/>
            </a:solidFill>
          </p:grpSpPr>
          <p:sp>
            <p:nvSpPr>
              <p:cNvPr id="26961"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962"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963"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64"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65"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66"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67"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68"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69"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70"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71"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67" name="Group 164"/>
          <p:cNvGrpSpPr>
            <a:grpSpLocks/>
          </p:cNvGrpSpPr>
          <p:nvPr/>
        </p:nvGrpSpPr>
        <p:grpSpPr bwMode="auto">
          <a:xfrm>
            <a:off x="304800" y="5562600"/>
            <a:ext cx="914400" cy="685800"/>
            <a:chOff x="288" y="3552"/>
            <a:chExt cx="576" cy="432"/>
          </a:xfrm>
        </p:grpSpPr>
        <p:grpSp>
          <p:nvGrpSpPr>
            <p:cNvPr id="26668" name="Group 43"/>
            <p:cNvGrpSpPr>
              <a:grpSpLocks/>
            </p:cNvGrpSpPr>
            <p:nvPr/>
          </p:nvGrpSpPr>
          <p:grpSpPr bwMode="auto">
            <a:xfrm>
              <a:off x="647" y="3600"/>
              <a:ext cx="217" cy="327"/>
              <a:chOff x="576" y="3024"/>
              <a:chExt cx="672" cy="1152"/>
            </a:xfrm>
          </p:grpSpPr>
          <p:sp>
            <p:nvSpPr>
              <p:cNvPr id="19543"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44"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45"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46"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47"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48"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541"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69" name="Group 28"/>
            <p:cNvGrpSpPr>
              <a:grpSpLocks/>
            </p:cNvGrpSpPr>
            <p:nvPr/>
          </p:nvGrpSpPr>
          <p:grpSpPr bwMode="auto">
            <a:xfrm>
              <a:off x="548" y="3558"/>
              <a:ext cx="79" cy="158"/>
              <a:chOff x="192" y="1344"/>
              <a:chExt cx="336" cy="672"/>
            </a:xfrm>
            <a:solidFill>
              <a:schemeClr val="bg1"/>
            </a:solidFill>
          </p:grpSpPr>
          <p:sp>
            <p:nvSpPr>
              <p:cNvPr id="26973"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974"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975"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76"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77"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78"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79"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80"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81"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82"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83"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nvGrpSpPr>
          <p:cNvPr id="26670" name="Group 174"/>
          <p:cNvGrpSpPr>
            <a:grpSpLocks/>
          </p:cNvGrpSpPr>
          <p:nvPr/>
        </p:nvGrpSpPr>
        <p:grpSpPr bwMode="auto">
          <a:xfrm>
            <a:off x="1447800" y="5638800"/>
            <a:ext cx="914400" cy="685800"/>
            <a:chOff x="288" y="3552"/>
            <a:chExt cx="576" cy="432"/>
          </a:xfrm>
        </p:grpSpPr>
        <p:grpSp>
          <p:nvGrpSpPr>
            <p:cNvPr id="26671" name="Group 43"/>
            <p:cNvGrpSpPr>
              <a:grpSpLocks/>
            </p:cNvGrpSpPr>
            <p:nvPr/>
          </p:nvGrpSpPr>
          <p:grpSpPr bwMode="auto">
            <a:xfrm>
              <a:off x="647" y="3600"/>
              <a:ext cx="217" cy="327"/>
              <a:chOff x="576" y="3024"/>
              <a:chExt cx="672" cy="1152"/>
            </a:xfrm>
          </p:grpSpPr>
          <p:sp>
            <p:nvSpPr>
              <p:cNvPr id="19534"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35"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36"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37"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38"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39"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pic>
          <p:nvPicPr>
            <p:cNvPr id="19532" name="Picture 124" descr="MCj04348160000[1]"/>
            <p:cNvPicPr>
              <a:picLocks noChangeAspect="1" noChangeArrowheads="1"/>
            </p:cNvPicPr>
            <p:nvPr/>
          </p:nvPicPr>
          <p:blipFill>
            <a:blip r:embed="rId3"/>
            <a:srcRect/>
            <a:stretch>
              <a:fillRect/>
            </a:stretch>
          </p:blipFill>
          <p:spPr bwMode="auto">
            <a:xfrm>
              <a:off x="288" y="3744"/>
              <a:ext cx="240" cy="240"/>
            </a:xfrm>
            <a:prstGeom prst="rect">
              <a:avLst/>
            </a:prstGeom>
            <a:noFill/>
            <a:ln w="9525">
              <a:noFill/>
              <a:miter lim="800000"/>
              <a:headEnd/>
              <a:tailEnd/>
            </a:ln>
          </p:spPr>
        </p:pic>
        <p:grpSp>
          <p:nvGrpSpPr>
            <p:cNvPr id="26672" name="Group 28"/>
            <p:cNvGrpSpPr>
              <a:grpSpLocks/>
            </p:cNvGrpSpPr>
            <p:nvPr/>
          </p:nvGrpSpPr>
          <p:grpSpPr bwMode="auto">
            <a:xfrm>
              <a:off x="548" y="3558"/>
              <a:ext cx="79" cy="158"/>
              <a:chOff x="192" y="1344"/>
              <a:chExt cx="336" cy="672"/>
            </a:xfrm>
            <a:solidFill>
              <a:schemeClr val="bg1"/>
            </a:solidFill>
          </p:grpSpPr>
          <p:sp>
            <p:nvSpPr>
              <p:cNvPr id="26985"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26986"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26987"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88"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89"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90"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91"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92"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93"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94"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26995"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sp>
        <p:nvSpPr>
          <p:cNvPr id="19483" name="laptop"/>
          <p:cNvSpPr>
            <a:spLocks noEditPoints="1" noChangeArrowheads="1"/>
          </p:cNvSpPr>
          <p:nvPr/>
        </p:nvSpPr>
        <p:spPr bwMode="auto">
          <a:xfrm>
            <a:off x="3752850" y="5181600"/>
            <a:ext cx="1352550" cy="1066800"/>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19484" name="Text Box 185"/>
          <p:cNvSpPr txBox="1">
            <a:spLocks noChangeArrowheads="1"/>
          </p:cNvSpPr>
          <p:nvPr/>
        </p:nvSpPr>
        <p:spPr bwMode="auto">
          <a:xfrm>
            <a:off x="6477000" y="3810000"/>
            <a:ext cx="2647950" cy="641350"/>
          </a:xfrm>
          <a:prstGeom prst="rect">
            <a:avLst/>
          </a:prstGeom>
          <a:noFill/>
          <a:ln w="9525">
            <a:noFill/>
            <a:miter lim="800000"/>
            <a:headEnd/>
            <a:tailEnd/>
          </a:ln>
        </p:spPr>
        <p:txBody>
          <a:bodyPr>
            <a:spAutoFit/>
          </a:bodyPr>
          <a:lstStyle/>
          <a:p>
            <a:pPr algn="ctr"/>
            <a:r>
              <a:rPr lang="en-US"/>
              <a:t>Map of exposure worldwide</a:t>
            </a:r>
          </a:p>
        </p:txBody>
      </p:sp>
      <p:grpSp>
        <p:nvGrpSpPr>
          <p:cNvPr id="26673" name="Group 203"/>
          <p:cNvGrpSpPr>
            <a:grpSpLocks/>
          </p:cNvGrpSpPr>
          <p:nvPr/>
        </p:nvGrpSpPr>
        <p:grpSpPr bwMode="auto">
          <a:xfrm>
            <a:off x="781050" y="1084263"/>
            <a:ext cx="1600200" cy="1590675"/>
            <a:chOff x="2064" y="1584"/>
            <a:chExt cx="1008" cy="1002"/>
          </a:xfrm>
        </p:grpSpPr>
        <p:sp>
          <p:nvSpPr>
            <p:cNvPr id="19515" name="Rectangle 41"/>
            <p:cNvSpPr>
              <a:spLocks noChangeArrowheads="1"/>
            </p:cNvSpPr>
            <p:nvPr/>
          </p:nvSpPr>
          <p:spPr bwMode="auto">
            <a:xfrm>
              <a:off x="2064" y="1824"/>
              <a:ext cx="1008" cy="720"/>
            </a:xfrm>
            <a:prstGeom prst="rect">
              <a:avLst/>
            </a:prstGeom>
            <a:noFill/>
            <a:ln w="9525">
              <a:solidFill>
                <a:schemeClr val="tx1"/>
              </a:solidFill>
              <a:miter lim="800000"/>
              <a:headEnd/>
              <a:tailEnd/>
            </a:ln>
          </p:spPr>
          <p:txBody>
            <a:bodyPr wrap="none" anchor="ctr"/>
            <a:lstStyle/>
            <a:p>
              <a:endParaRPr lang="en-US" sz="2000"/>
            </a:p>
          </p:txBody>
        </p:sp>
        <p:sp>
          <p:nvSpPr>
            <p:cNvPr id="19516" name="AutoShape 42"/>
            <p:cNvSpPr>
              <a:spLocks noChangeArrowheads="1"/>
            </p:cNvSpPr>
            <p:nvPr/>
          </p:nvSpPr>
          <p:spPr bwMode="auto">
            <a:xfrm>
              <a:off x="2078" y="1584"/>
              <a:ext cx="977" cy="240"/>
            </a:xfrm>
            <a:prstGeom prst="triangle">
              <a:avLst>
                <a:gd name="adj" fmla="val 50000"/>
              </a:avLst>
            </a:prstGeom>
            <a:noFill/>
            <a:ln w="9525">
              <a:solidFill>
                <a:schemeClr val="tx1"/>
              </a:solidFill>
              <a:miter lim="800000"/>
              <a:headEnd/>
              <a:tailEnd/>
            </a:ln>
          </p:spPr>
          <p:txBody>
            <a:bodyPr wrap="none" anchor="ctr"/>
            <a:lstStyle/>
            <a:p>
              <a:endParaRPr lang="en-US" sz="2000"/>
            </a:p>
          </p:txBody>
        </p:sp>
        <p:grpSp>
          <p:nvGrpSpPr>
            <p:cNvPr id="26674" name="Group 151"/>
            <p:cNvGrpSpPr>
              <a:grpSpLocks/>
            </p:cNvGrpSpPr>
            <p:nvPr/>
          </p:nvGrpSpPr>
          <p:grpSpPr bwMode="auto">
            <a:xfrm>
              <a:off x="2106" y="1926"/>
              <a:ext cx="579" cy="660"/>
              <a:chOff x="3343275" y="3057525"/>
              <a:chExt cx="919164" cy="1047750"/>
            </a:xfrm>
          </p:grpSpPr>
          <p:sp>
            <p:nvSpPr>
              <p:cNvPr id="19518" name="Freeform 63"/>
              <p:cNvSpPr>
                <a:spLocks/>
              </p:cNvSpPr>
              <p:nvPr/>
            </p:nvSpPr>
            <p:spPr bwMode="auto">
              <a:xfrm>
                <a:off x="3778250" y="3057525"/>
                <a:ext cx="58738" cy="190500"/>
              </a:xfrm>
              <a:custGeom>
                <a:avLst/>
                <a:gdLst>
                  <a:gd name="T0" fmla="*/ 0 w 56"/>
                  <a:gd name="T1" fmla="*/ 0 h 192"/>
                  <a:gd name="T2" fmla="*/ 2147483647 w 56"/>
                  <a:gd name="T3" fmla="*/ 2147483647 h 192"/>
                  <a:gd name="T4" fmla="*/ 2147483647 w 56"/>
                  <a:gd name="T5" fmla="*/ 2147483647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0"/>
                    </a:moveTo>
                    <a:cubicBezTo>
                      <a:pt x="20" y="32"/>
                      <a:pt x="40" y="64"/>
                      <a:pt x="48" y="96"/>
                    </a:cubicBezTo>
                    <a:cubicBezTo>
                      <a:pt x="56" y="128"/>
                      <a:pt x="52" y="160"/>
                      <a:pt x="48" y="192"/>
                    </a:cubicBezTo>
                  </a:path>
                </a:pathLst>
              </a:custGeom>
              <a:noFill/>
              <a:ln w="9525">
                <a:solidFill>
                  <a:schemeClr val="tx1"/>
                </a:solidFill>
                <a:round/>
                <a:headEnd/>
                <a:tailEnd/>
              </a:ln>
            </p:spPr>
            <p:txBody>
              <a:bodyPr/>
              <a:lstStyle/>
              <a:p>
                <a:endParaRPr lang="en-US"/>
              </a:p>
            </p:txBody>
          </p:sp>
          <p:sp>
            <p:nvSpPr>
              <p:cNvPr id="19519" name="Freeform 64"/>
              <p:cNvSpPr>
                <a:spLocks/>
              </p:cNvSpPr>
              <p:nvPr/>
            </p:nvSpPr>
            <p:spPr bwMode="auto">
              <a:xfrm>
                <a:off x="3876675" y="3057525"/>
                <a:ext cx="58738" cy="190500"/>
              </a:xfrm>
              <a:custGeom>
                <a:avLst/>
                <a:gdLst>
                  <a:gd name="T0" fmla="*/ 0 w 56"/>
                  <a:gd name="T1" fmla="*/ 0 h 192"/>
                  <a:gd name="T2" fmla="*/ 2147483647 w 56"/>
                  <a:gd name="T3" fmla="*/ 2147483647 h 192"/>
                  <a:gd name="T4" fmla="*/ 2147483647 w 56"/>
                  <a:gd name="T5" fmla="*/ 2147483647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0"/>
                    </a:moveTo>
                    <a:cubicBezTo>
                      <a:pt x="20" y="32"/>
                      <a:pt x="40" y="64"/>
                      <a:pt x="48" y="96"/>
                    </a:cubicBezTo>
                    <a:cubicBezTo>
                      <a:pt x="56" y="128"/>
                      <a:pt x="52" y="160"/>
                      <a:pt x="48" y="192"/>
                    </a:cubicBezTo>
                  </a:path>
                </a:pathLst>
              </a:custGeom>
              <a:noFill/>
              <a:ln w="9525">
                <a:solidFill>
                  <a:schemeClr val="tx1"/>
                </a:solidFill>
                <a:round/>
                <a:headEnd/>
                <a:tailEnd/>
              </a:ln>
            </p:spPr>
            <p:txBody>
              <a:bodyPr/>
              <a:lstStyle/>
              <a:p>
                <a:endParaRPr lang="en-US"/>
              </a:p>
            </p:txBody>
          </p:sp>
          <p:grpSp>
            <p:nvGrpSpPr>
              <p:cNvPr id="26675" name="Group 43"/>
              <p:cNvGrpSpPr>
                <a:grpSpLocks/>
              </p:cNvGrpSpPr>
              <p:nvPr/>
            </p:nvGrpSpPr>
            <p:grpSpPr bwMode="auto">
              <a:xfrm>
                <a:off x="3917951" y="3495675"/>
                <a:ext cx="344488" cy="519113"/>
                <a:chOff x="576" y="3024"/>
                <a:chExt cx="672" cy="1152"/>
              </a:xfrm>
            </p:grpSpPr>
            <p:sp>
              <p:nvSpPr>
                <p:cNvPr id="19525" name="Oval 44"/>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26" name="Line 45"/>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27" name="Line 46"/>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28" name="Line 47"/>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29" name="Line 48"/>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30" name="Line 49"/>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sp>
            <p:nvSpPr>
              <p:cNvPr id="19521" name="Rectangle 62"/>
              <p:cNvSpPr>
                <a:spLocks noChangeArrowheads="1"/>
              </p:cNvSpPr>
              <p:nvPr/>
            </p:nvSpPr>
            <p:spPr bwMode="auto">
              <a:xfrm>
                <a:off x="3343275" y="3251200"/>
                <a:ext cx="49213" cy="254000"/>
              </a:xfrm>
              <a:prstGeom prst="rect">
                <a:avLst/>
              </a:prstGeom>
              <a:solidFill>
                <a:schemeClr val="accent1"/>
              </a:solidFill>
              <a:ln w="9525">
                <a:solidFill>
                  <a:schemeClr val="tx1"/>
                </a:solidFill>
                <a:miter lim="800000"/>
                <a:headEnd/>
                <a:tailEnd/>
              </a:ln>
            </p:spPr>
            <p:txBody>
              <a:bodyPr wrap="none" anchor="ctr"/>
              <a:lstStyle/>
              <a:p>
                <a:endParaRPr lang="en-US" sz="2000"/>
              </a:p>
            </p:txBody>
          </p:sp>
          <p:sp>
            <p:nvSpPr>
              <p:cNvPr id="19522" name="Freeform 65"/>
              <p:cNvSpPr>
                <a:spLocks/>
              </p:cNvSpPr>
              <p:nvPr/>
            </p:nvSpPr>
            <p:spPr bwMode="auto">
              <a:xfrm>
                <a:off x="3581400" y="3124200"/>
                <a:ext cx="58738" cy="190500"/>
              </a:xfrm>
              <a:custGeom>
                <a:avLst/>
                <a:gdLst>
                  <a:gd name="T0" fmla="*/ 0 w 56"/>
                  <a:gd name="T1" fmla="*/ 0 h 192"/>
                  <a:gd name="T2" fmla="*/ 2147483647 w 56"/>
                  <a:gd name="T3" fmla="*/ 2147483647 h 192"/>
                  <a:gd name="T4" fmla="*/ 2147483647 w 56"/>
                  <a:gd name="T5" fmla="*/ 2147483647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0"/>
                    </a:moveTo>
                    <a:cubicBezTo>
                      <a:pt x="20" y="32"/>
                      <a:pt x="40" y="64"/>
                      <a:pt x="48" y="96"/>
                    </a:cubicBezTo>
                    <a:cubicBezTo>
                      <a:pt x="56" y="128"/>
                      <a:pt x="52" y="160"/>
                      <a:pt x="48" y="192"/>
                    </a:cubicBezTo>
                  </a:path>
                </a:pathLst>
              </a:custGeom>
              <a:noFill/>
              <a:ln w="9525">
                <a:solidFill>
                  <a:schemeClr val="tx1"/>
                </a:solidFill>
                <a:round/>
                <a:headEnd/>
                <a:tailEnd/>
              </a:ln>
            </p:spPr>
            <p:txBody>
              <a:bodyPr/>
              <a:lstStyle/>
              <a:p>
                <a:endParaRPr lang="en-US"/>
              </a:p>
            </p:txBody>
          </p:sp>
          <p:pic>
            <p:nvPicPr>
              <p:cNvPr id="19523" name="Picture 124" descr="MCj04348160000[1]"/>
              <p:cNvPicPr>
                <a:picLocks noChangeAspect="1" noChangeArrowheads="1"/>
              </p:cNvPicPr>
              <p:nvPr/>
            </p:nvPicPr>
            <p:blipFill>
              <a:blip r:embed="rId3"/>
              <a:srcRect/>
              <a:stretch>
                <a:fillRect/>
              </a:stretch>
            </p:blipFill>
            <p:spPr bwMode="auto">
              <a:xfrm>
                <a:off x="3348038" y="3724275"/>
                <a:ext cx="381000" cy="381000"/>
              </a:xfrm>
              <a:prstGeom prst="rect">
                <a:avLst/>
              </a:prstGeom>
              <a:noFill/>
              <a:ln w="9525">
                <a:noFill/>
                <a:miter lim="800000"/>
                <a:headEnd/>
                <a:tailEnd/>
              </a:ln>
            </p:spPr>
          </p:pic>
          <p:grpSp>
            <p:nvGrpSpPr>
              <p:cNvPr id="26676" name="Group 28"/>
              <p:cNvGrpSpPr>
                <a:grpSpLocks/>
              </p:cNvGrpSpPr>
              <p:nvPr/>
            </p:nvGrpSpPr>
            <p:grpSpPr bwMode="auto">
              <a:xfrm>
                <a:off x="3760787" y="3429000"/>
                <a:ext cx="125413" cy="250825"/>
                <a:chOff x="192" y="1344"/>
                <a:chExt cx="336" cy="672"/>
              </a:xfrm>
              <a:solidFill>
                <a:schemeClr val="bg1"/>
              </a:solidFill>
            </p:grpSpPr>
            <p:sp>
              <p:nvSpPr>
                <p:cNvPr id="115"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116"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117"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18"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19"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0"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1"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2"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3"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4"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25"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grpSp>
      <p:sp>
        <p:nvSpPr>
          <p:cNvPr id="19486" name="Text Box 220"/>
          <p:cNvSpPr txBox="1">
            <a:spLocks noChangeArrowheads="1"/>
          </p:cNvSpPr>
          <p:nvPr/>
        </p:nvSpPr>
        <p:spPr bwMode="auto">
          <a:xfrm>
            <a:off x="533400" y="2711450"/>
            <a:ext cx="2057400" cy="641350"/>
          </a:xfrm>
          <a:prstGeom prst="rect">
            <a:avLst/>
          </a:prstGeom>
          <a:noFill/>
          <a:ln w="9525">
            <a:noFill/>
            <a:miter lim="800000"/>
            <a:headEnd/>
            <a:tailEnd/>
          </a:ln>
        </p:spPr>
        <p:txBody>
          <a:bodyPr>
            <a:spAutoFit/>
          </a:bodyPr>
          <a:lstStyle/>
          <a:p>
            <a:pPr algn="ctr"/>
            <a:r>
              <a:rPr lang="en-US" dirty="0"/>
              <a:t>Time spent in kitchen cooking</a:t>
            </a:r>
          </a:p>
        </p:txBody>
      </p:sp>
      <p:grpSp>
        <p:nvGrpSpPr>
          <p:cNvPr id="26677" name="Group 152"/>
          <p:cNvGrpSpPr>
            <a:grpSpLocks/>
          </p:cNvGrpSpPr>
          <p:nvPr/>
        </p:nvGrpSpPr>
        <p:grpSpPr bwMode="auto">
          <a:xfrm>
            <a:off x="4065588" y="1760538"/>
            <a:ext cx="582612" cy="677862"/>
            <a:chOff x="762000" y="3352800"/>
            <a:chExt cx="582613" cy="677863"/>
          </a:xfrm>
        </p:grpSpPr>
        <p:grpSp>
          <p:nvGrpSpPr>
            <p:cNvPr id="26678" name="Group 112"/>
            <p:cNvGrpSpPr>
              <a:grpSpLocks/>
            </p:cNvGrpSpPr>
            <p:nvPr/>
          </p:nvGrpSpPr>
          <p:grpSpPr bwMode="auto">
            <a:xfrm>
              <a:off x="762000" y="3352800"/>
              <a:ext cx="582613" cy="677863"/>
              <a:chOff x="762000" y="3352800"/>
              <a:chExt cx="582613" cy="677863"/>
            </a:xfrm>
          </p:grpSpPr>
          <p:grpSp>
            <p:nvGrpSpPr>
              <p:cNvPr id="26679" name="Group 21"/>
              <p:cNvGrpSpPr>
                <a:grpSpLocks/>
              </p:cNvGrpSpPr>
              <p:nvPr/>
            </p:nvGrpSpPr>
            <p:grpSpPr bwMode="auto">
              <a:xfrm>
                <a:off x="966788" y="3429000"/>
                <a:ext cx="377825" cy="601663"/>
                <a:chOff x="576" y="3024"/>
                <a:chExt cx="672" cy="1152"/>
              </a:xfrm>
            </p:grpSpPr>
            <p:sp>
              <p:nvSpPr>
                <p:cNvPr id="19509" name="Oval 22"/>
                <p:cNvSpPr>
                  <a:spLocks noChangeArrowheads="1"/>
                </p:cNvSpPr>
                <p:nvPr/>
              </p:nvSpPr>
              <p:spPr bwMode="auto">
                <a:xfrm>
                  <a:off x="720" y="3024"/>
                  <a:ext cx="384" cy="384"/>
                </a:xfrm>
                <a:prstGeom prst="ellipse">
                  <a:avLst/>
                </a:prstGeom>
                <a:solidFill>
                  <a:schemeClr val="tx1"/>
                </a:solidFill>
                <a:ln w="9525">
                  <a:solidFill>
                    <a:schemeClr val="tx1"/>
                  </a:solidFill>
                  <a:round/>
                  <a:headEnd/>
                  <a:tailEnd/>
                </a:ln>
              </p:spPr>
              <p:txBody>
                <a:bodyPr wrap="none" anchor="ctr"/>
                <a:lstStyle/>
                <a:p>
                  <a:endParaRPr lang="en-US" sz="2000"/>
                </a:p>
              </p:txBody>
            </p:sp>
            <p:sp>
              <p:nvSpPr>
                <p:cNvPr id="19510" name="Line 23"/>
                <p:cNvSpPr>
                  <a:spLocks noChangeShapeType="1"/>
                </p:cNvSpPr>
                <p:nvPr/>
              </p:nvSpPr>
              <p:spPr bwMode="auto">
                <a:xfrm>
                  <a:off x="912" y="3408"/>
                  <a:ext cx="0" cy="432"/>
                </a:xfrm>
                <a:prstGeom prst="line">
                  <a:avLst/>
                </a:prstGeom>
                <a:noFill/>
                <a:ln w="9525">
                  <a:solidFill>
                    <a:schemeClr val="tx1"/>
                  </a:solidFill>
                  <a:round/>
                  <a:headEnd/>
                  <a:tailEnd/>
                </a:ln>
              </p:spPr>
              <p:txBody>
                <a:bodyPr/>
                <a:lstStyle/>
                <a:p>
                  <a:endParaRPr lang="en-US"/>
                </a:p>
              </p:txBody>
            </p:sp>
            <p:sp>
              <p:nvSpPr>
                <p:cNvPr id="19511" name="Line 24"/>
                <p:cNvSpPr>
                  <a:spLocks noChangeShapeType="1"/>
                </p:cNvSpPr>
                <p:nvPr/>
              </p:nvSpPr>
              <p:spPr bwMode="auto">
                <a:xfrm flipV="1">
                  <a:off x="912" y="3408"/>
                  <a:ext cx="336" cy="192"/>
                </a:xfrm>
                <a:prstGeom prst="line">
                  <a:avLst/>
                </a:prstGeom>
                <a:noFill/>
                <a:ln w="9525">
                  <a:solidFill>
                    <a:schemeClr val="tx1"/>
                  </a:solidFill>
                  <a:round/>
                  <a:headEnd/>
                  <a:tailEnd/>
                </a:ln>
              </p:spPr>
              <p:txBody>
                <a:bodyPr/>
                <a:lstStyle/>
                <a:p>
                  <a:endParaRPr lang="en-US"/>
                </a:p>
              </p:txBody>
            </p:sp>
            <p:sp>
              <p:nvSpPr>
                <p:cNvPr id="19512" name="Line 25"/>
                <p:cNvSpPr>
                  <a:spLocks noChangeShapeType="1"/>
                </p:cNvSpPr>
                <p:nvPr/>
              </p:nvSpPr>
              <p:spPr bwMode="auto">
                <a:xfrm flipH="1" flipV="1">
                  <a:off x="576" y="3408"/>
                  <a:ext cx="336" cy="192"/>
                </a:xfrm>
                <a:prstGeom prst="line">
                  <a:avLst/>
                </a:prstGeom>
                <a:noFill/>
                <a:ln w="9525">
                  <a:solidFill>
                    <a:schemeClr val="tx1"/>
                  </a:solidFill>
                  <a:round/>
                  <a:headEnd/>
                  <a:tailEnd/>
                </a:ln>
              </p:spPr>
              <p:txBody>
                <a:bodyPr/>
                <a:lstStyle/>
                <a:p>
                  <a:endParaRPr lang="en-US"/>
                </a:p>
              </p:txBody>
            </p:sp>
            <p:sp>
              <p:nvSpPr>
                <p:cNvPr id="19513" name="Line 26"/>
                <p:cNvSpPr>
                  <a:spLocks noChangeShapeType="1"/>
                </p:cNvSpPr>
                <p:nvPr/>
              </p:nvSpPr>
              <p:spPr bwMode="auto">
                <a:xfrm flipH="1">
                  <a:off x="600" y="3840"/>
                  <a:ext cx="312" cy="336"/>
                </a:xfrm>
                <a:prstGeom prst="line">
                  <a:avLst/>
                </a:prstGeom>
                <a:noFill/>
                <a:ln w="9525">
                  <a:solidFill>
                    <a:schemeClr val="tx1"/>
                  </a:solidFill>
                  <a:round/>
                  <a:headEnd/>
                  <a:tailEnd/>
                </a:ln>
              </p:spPr>
              <p:txBody>
                <a:bodyPr/>
                <a:lstStyle/>
                <a:p>
                  <a:endParaRPr lang="en-US"/>
                </a:p>
              </p:txBody>
            </p:sp>
            <p:sp>
              <p:nvSpPr>
                <p:cNvPr id="19514" name="Line 27"/>
                <p:cNvSpPr>
                  <a:spLocks noChangeShapeType="1"/>
                </p:cNvSpPr>
                <p:nvPr/>
              </p:nvSpPr>
              <p:spPr bwMode="auto">
                <a:xfrm>
                  <a:off x="912" y="3840"/>
                  <a:ext cx="336" cy="336"/>
                </a:xfrm>
                <a:prstGeom prst="line">
                  <a:avLst/>
                </a:prstGeom>
                <a:noFill/>
                <a:ln w="9525">
                  <a:solidFill>
                    <a:schemeClr val="tx1"/>
                  </a:solidFill>
                  <a:round/>
                  <a:headEnd/>
                  <a:tailEnd/>
                </a:ln>
              </p:spPr>
              <p:txBody>
                <a:bodyPr/>
                <a:lstStyle/>
                <a:p>
                  <a:endParaRPr lang="en-US"/>
                </a:p>
              </p:txBody>
            </p:sp>
          </p:grpSp>
          <p:grpSp>
            <p:nvGrpSpPr>
              <p:cNvPr id="26680" name="Group 28"/>
              <p:cNvGrpSpPr>
                <a:grpSpLocks/>
              </p:cNvGrpSpPr>
              <p:nvPr/>
            </p:nvGrpSpPr>
            <p:grpSpPr bwMode="auto">
              <a:xfrm>
                <a:off x="762000" y="3352800"/>
                <a:ext cx="125413" cy="250825"/>
                <a:chOff x="192" y="1344"/>
                <a:chExt cx="336" cy="672"/>
              </a:xfrm>
            </p:grpSpPr>
            <p:sp>
              <p:nvSpPr>
                <p:cNvPr id="19498" name="Rectangle 29"/>
                <p:cNvSpPr>
                  <a:spLocks noChangeArrowheads="1"/>
                </p:cNvSpPr>
                <p:nvPr/>
              </p:nvSpPr>
              <p:spPr bwMode="auto">
                <a:xfrm>
                  <a:off x="192" y="1344"/>
                  <a:ext cx="336" cy="672"/>
                </a:xfrm>
                <a:prstGeom prst="rect">
                  <a:avLst/>
                </a:prstGeom>
                <a:noFill/>
                <a:ln w="9525">
                  <a:solidFill>
                    <a:schemeClr val="tx1"/>
                  </a:solidFill>
                  <a:miter lim="800000"/>
                  <a:headEnd/>
                  <a:tailEnd/>
                </a:ln>
              </p:spPr>
              <p:txBody>
                <a:bodyPr wrap="none" anchor="ctr"/>
                <a:lstStyle/>
                <a:p>
                  <a:endParaRPr lang="en-US" sz="2000"/>
                </a:p>
              </p:txBody>
            </p:sp>
            <p:sp>
              <p:nvSpPr>
                <p:cNvPr id="19499" name="Rectangle 30"/>
                <p:cNvSpPr>
                  <a:spLocks noChangeArrowheads="1"/>
                </p:cNvSpPr>
                <p:nvPr/>
              </p:nvSpPr>
              <p:spPr bwMode="auto">
                <a:xfrm>
                  <a:off x="240" y="1392"/>
                  <a:ext cx="240" cy="240"/>
                </a:xfrm>
                <a:prstGeom prst="rect">
                  <a:avLst/>
                </a:prstGeom>
                <a:noFill/>
                <a:ln w="9525">
                  <a:solidFill>
                    <a:schemeClr val="tx1"/>
                  </a:solidFill>
                  <a:miter lim="800000"/>
                  <a:headEnd/>
                  <a:tailEnd/>
                </a:ln>
              </p:spPr>
              <p:txBody>
                <a:bodyPr wrap="none" anchor="ctr"/>
                <a:lstStyle/>
                <a:p>
                  <a:pPr algn="ctr"/>
                  <a:endParaRPr lang="en-US" sz="1600">
                    <a:ea typeface="MS PGothic" pitchFamily="34" charset="-128"/>
                  </a:endParaRPr>
                </a:p>
              </p:txBody>
            </p:sp>
            <p:sp>
              <p:nvSpPr>
                <p:cNvPr id="19500" name="Rectangle 31"/>
                <p:cNvSpPr>
                  <a:spLocks noChangeArrowheads="1"/>
                </p:cNvSpPr>
                <p:nvPr/>
              </p:nvSpPr>
              <p:spPr bwMode="auto">
                <a:xfrm flipV="1">
                  <a:off x="240" y="1680"/>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sp>
              <p:nvSpPr>
                <p:cNvPr id="19501" name="Rectangle 32"/>
                <p:cNvSpPr>
                  <a:spLocks noChangeArrowheads="1"/>
                </p:cNvSpPr>
                <p:nvPr/>
              </p:nvSpPr>
              <p:spPr bwMode="auto">
                <a:xfrm flipV="1">
                  <a:off x="336" y="1680"/>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sp>
              <p:nvSpPr>
                <p:cNvPr id="19502" name="Rectangle 33"/>
                <p:cNvSpPr>
                  <a:spLocks noChangeArrowheads="1"/>
                </p:cNvSpPr>
                <p:nvPr/>
              </p:nvSpPr>
              <p:spPr bwMode="auto">
                <a:xfrm flipV="1">
                  <a:off x="432" y="1680"/>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sp>
              <p:nvSpPr>
                <p:cNvPr id="19503" name="Rectangle 34"/>
                <p:cNvSpPr>
                  <a:spLocks noChangeArrowheads="1"/>
                </p:cNvSpPr>
                <p:nvPr/>
              </p:nvSpPr>
              <p:spPr bwMode="auto">
                <a:xfrm flipV="1">
                  <a:off x="240" y="1776"/>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sp>
              <p:nvSpPr>
                <p:cNvPr id="19504" name="Rectangle 35"/>
                <p:cNvSpPr>
                  <a:spLocks noChangeArrowheads="1"/>
                </p:cNvSpPr>
                <p:nvPr/>
              </p:nvSpPr>
              <p:spPr bwMode="auto">
                <a:xfrm flipV="1">
                  <a:off x="336" y="1776"/>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sp>
              <p:nvSpPr>
                <p:cNvPr id="19505" name="Rectangle 36"/>
                <p:cNvSpPr>
                  <a:spLocks noChangeArrowheads="1"/>
                </p:cNvSpPr>
                <p:nvPr/>
              </p:nvSpPr>
              <p:spPr bwMode="auto">
                <a:xfrm flipV="1">
                  <a:off x="432" y="1776"/>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sp>
              <p:nvSpPr>
                <p:cNvPr id="19506" name="Rectangle 37"/>
                <p:cNvSpPr>
                  <a:spLocks noChangeArrowheads="1"/>
                </p:cNvSpPr>
                <p:nvPr/>
              </p:nvSpPr>
              <p:spPr bwMode="auto">
                <a:xfrm flipV="1">
                  <a:off x="240" y="1872"/>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sp>
              <p:nvSpPr>
                <p:cNvPr id="19507" name="Rectangle 38"/>
                <p:cNvSpPr>
                  <a:spLocks noChangeArrowheads="1"/>
                </p:cNvSpPr>
                <p:nvPr/>
              </p:nvSpPr>
              <p:spPr bwMode="auto">
                <a:xfrm flipV="1">
                  <a:off x="336" y="1872"/>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sp>
              <p:nvSpPr>
                <p:cNvPr id="19508" name="Rectangle 39"/>
                <p:cNvSpPr>
                  <a:spLocks noChangeArrowheads="1"/>
                </p:cNvSpPr>
                <p:nvPr/>
              </p:nvSpPr>
              <p:spPr bwMode="auto">
                <a:xfrm flipV="1">
                  <a:off x="432" y="1872"/>
                  <a:ext cx="48" cy="48"/>
                </a:xfrm>
                <a:prstGeom prst="rect">
                  <a:avLst/>
                </a:prstGeom>
                <a:noFill/>
                <a:ln w="9525">
                  <a:solidFill>
                    <a:schemeClr val="tx1"/>
                  </a:solidFill>
                  <a:miter lim="800000"/>
                  <a:headEnd/>
                  <a:tailEnd/>
                </a:ln>
              </p:spPr>
              <p:txBody>
                <a:bodyPr rot="10800000" wrap="none" anchor="ctr"/>
                <a:lstStyle/>
                <a:p>
                  <a:pPr algn="ctr"/>
                  <a:endParaRPr lang="en-US" sz="1600">
                    <a:ea typeface="MS PGothic" pitchFamily="34" charset="-128"/>
                  </a:endParaRPr>
                </a:p>
              </p:txBody>
            </p:sp>
          </p:grpSp>
        </p:grpSp>
        <p:grpSp>
          <p:nvGrpSpPr>
            <p:cNvPr id="26681" name="Group 28"/>
            <p:cNvGrpSpPr>
              <a:grpSpLocks/>
            </p:cNvGrpSpPr>
            <p:nvPr/>
          </p:nvGrpSpPr>
          <p:grpSpPr bwMode="auto">
            <a:xfrm>
              <a:off x="762000" y="3352800"/>
              <a:ext cx="125413" cy="250825"/>
              <a:chOff x="192" y="1344"/>
              <a:chExt cx="336" cy="672"/>
            </a:xfrm>
            <a:solidFill>
              <a:schemeClr val="bg1"/>
            </a:solidFill>
          </p:grpSpPr>
          <p:sp>
            <p:nvSpPr>
              <p:cNvPr id="102" name="Rectangle 29"/>
              <p:cNvSpPr>
                <a:spLocks noChangeArrowheads="1"/>
              </p:cNvSpPr>
              <p:nvPr/>
            </p:nvSpPr>
            <p:spPr bwMode="auto">
              <a:xfrm>
                <a:off x="192" y="1344"/>
                <a:ext cx="336" cy="672"/>
              </a:xfrm>
              <a:prstGeom prst="rect">
                <a:avLst/>
              </a:prstGeom>
              <a:grpFill/>
              <a:ln w="9525">
                <a:solidFill>
                  <a:srgbClr val="33CC33"/>
                </a:solidFill>
                <a:miter lim="800000"/>
                <a:headEnd/>
                <a:tailEnd/>
              </a:ln>
            </p:spPr>
            <p:txBody>
              <a:bodyPr wrap="none" anchor="ctr"/>
              <a:lstStyle/>
              <a:p>
                <a:pPr>
                  <a:defRPr/>
                </a:pPr>
                <a:endParaRPr lang="en-US" sz="2000">
                  <a:latin typeface="Arial" pitchFamily="-106" charset="0"/>
                  <a:ea typeface="Arial" pitchFamily="-106" charset="0"/>
                  <a:cs typeface="Arial" pitchFamily="-106" charset="0"/>
                </a:endParaRPr>
              </a:p>
            </p:txBody>
          </p:sp>
          <p:sp>
            <p:nvSpPr>
              <p:cNvPr id="103" name="Rectangle 30"/>
              <p:cNvSpPr>
                <a:spLocks noChangeArrowheads="1"/>
              </p:cNvSpPr>
              <p:nvPr/>
            </p:nvSpPr>
            <p:spPr bwMode="auto">
              <a:xfrm>
                <a:off x="240" y="1392"/>
                <a:ext cx="240" cy="240"/>
              </a:xfrm>
              <a:prstGeom prst="rect">
                <a:avLst/>
              </a:prstGeom>
              <a:grpFill/>
              <a:ln w="9525">
                <a:solidFill>
                  <a:srgbClr val="33CC33"/>
                </a:solidFill>
                <a:miter lim="800000"/>
                <a:headEnd/>
                <a:tailEnd/>
              </a:ln>
            </p:spPr>
            <p:txBody>
              <a:bodyPr wrap="none" anchor="ctr"/>
              <a:lstStyle/>
              <a:p>
                <a:pPr algn="ctr">
                  <a:defRPr/>
                </a:pPr>
                <a:endParaRPr lang="en-US" sz="1600">
                  <a:latin typeface="Arial" pitchFamily="-106" charset="0"/>
                  <a:ea typeface="MS PGothic" pitchFamily="34" charset="-128"/>
                  <a:cs typeface="MS PGothic" pitchFamily="34" charset="-128"/>
                </a:endParaRPr>
              </a:p>
            </p:txBody>
          </p:sp>
          <p:sp>
            <p:nvSpPr>
              <p:cNvPr id="104" name="Rectangle 31"/>
              <p:cNvSpPr>
                <a:spLocks noChangeArrowheads="1"/>
              </p:cNvSpPr>
              <p:nvPr/>
            </p:nvSpPr>
            <p:spPr bwMode="auto">
              <a:xfrm flipV="1">
                <a:off x="240"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05" name="Rectangle 32"/>
              <p:cNvSpPr>
                <a:spLocks noChangeArrowheads="1"/>
              </p:cNvSpPr>
              <p:nvPr/>
            </p:nvSpPr>
            <p:spPr bwMode="auto">
              <a:xfrm flipV="1">
                <a:off x="336"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06" name="Rectangle 33"/>
              <p:cNvSpPr>
                <a:spLocks noChangeArrowheads="1"/>
              </p:cNvSpPr>
              <p:nvPr/>
            </p:nvSpPr>
            <p:spPr bwMode="auto">
              <a:xfrm flipV="1">
                <a:off x="432" y="1680"/>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07" name="Rectangle 34"/>
              <p:cNvSpPr>
                <a:spLocks noChangeArrowheads="1"/>
              </p:cNvSpPr>
              <p:nvPr/>
            </p:nvSpPr>
            <p:spPr bwMode="auto">
              <a:xfrm flipV="1">
                <a:off x="240"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08" name="Rectangle 35"/>
              <p:cNvSpPr>
                <a:spLocks noChangeArrowheads="1"/>
              </p:cNvSpPr>
              <p:nvPr/>
            </p:nvSpPr>
            <p:spPr bwMode="auto">
              <a:xfrm flipV="1">
                <a:off x="336"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09" name="Rectangle 36"/>
              <p:cNvSpPr>
                <a:spLocks noChangeArrowheads="1"/>
              </p:cNvSpPr>
              <p:nvPr/>
            </p:nvSpPr>
            <p:spPr bwMode="auto">
              <a:xfrm flipV="1">
                <a:off x="432" y="1776"/>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10" name="Rectangle 37"/>
              <p:cNvSpPr>
                <a:spLocks noChangeArrowheads="1"/>
              </p:cNvSpPr>
              <p:nvPr/>
            </p:nvSpPr>
            <p:spPr bwMode="auto">
              <a:xfrm flipV="1">
                <a:off x="240"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11" name="Rectangle 38"/>
              <p:cNvSpPr>
                <a:spLocks noChangeArrowheads="1"/>
              </p:cNvSpPr>
              <p:nvPr/>
            </p:nvSpPr>
            <p:spPr bwMode="auto">
              <a:xfrm flipV="1">
                <a:off x="336"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sp>
            <p:nvSpPr>
              <p:cNvPr id="112" name="Rectangle 39"/>
              <p:cNvSpPr>
                <a:spLocks noChangeArrowheads="1"/>
              </p:cNvSpPr>
              <p:nvPr/>
            </p:nvSpPr>
            <p:spPr bwMode="auto">
              <a:xfrm flipV="1">
                <a:off x="432" y="1872"/>
                <a:ext cx="48" cy="48"/>
              </a:xfrm>
              <a:prstGeom prst="rect">
                <a:avLst/>
              </a:prstGeom>
              <a:grpFill/>
              <a:ln w="9525">
                <a:solidFill>
                  <a:srgbClr val="33CC33"/>
                </a:solidFill>
                <a:miter lim="800000"/>
                <a:headEnd/>
                <a:tailEnd/>
              </a:ln>
            </p:spPr>
            <p:txBody>
              <a:bodyPr rot="10800000" wrap="none" anchor="ctr"/>
              <a:lstStyle/>
              <a:p>
                <a:pPr algn="ctr">
                  <a:defRPr/>
                </a:pPr>
                <a:endParaRPr lang="en-US" sz="1600">
                  <a:latin typeface="Arial" pitchFamily="-106" charset="0"/>
                  <a:ea typeface="MS PGothic" pitchFamily="34" charset="-128"/>
                  <a:cs typeface="MS PGothic" pitchFamily="34" charset="-128"/>
                </a:endParaRPr>
              </a:p>
            </p:txBody>
          </p:sp>
        </p:grpSp>
      </p:grpSp>
      <p:sp>
        <p:nvSpPr>
          <p:cNvPr id="19488" name="Text Box 243"/>
          <p:cNvSpPr txBox="1">
            <a:spLocks noChangeArrowheads="1"/>
          </p:cNvSpPr>
          <p:nvPr/>
        </p:nvSpPr>
        <p:spPr bwMode="auto">
          <a:xfrm>
            <a:off x="2873375" y="1584325"/>
            <a:ext cx="555625" cy="854075"/>
          </a:xfrm>
          <a:prstGeom prst="rect">
            <a:avLst/>
          </a:prstGeom>
          <a:noFill/>
          <a:ln w="9525">
            <a:noFill/>
            <a:miter lim="800000"/>
            <a:headEnd/>
            <a:tailEnd/>
          </a:ln>
        </p:spPr>
        <p:txBody>
          <a:bodyPr wrap="none">
            <a:spAutoFit/>
          </a:bodyPr>
          <a:lstStyle/>
          <a:p>
            <a:r>
              <a:rPr lang="en-US" sz="5000">
                <a:solidFill>
                  <a:schemeClr val="folHlink"/>
                </a:solidFill>
              </a:rPr>
              <a:t>+</a:t>
            </a:r>
          </a:p>
        </p:txBody>
      </p:sp>
      <p:sp>
        <p:nvSpPr>
          <p:cNvPr id="19489" name="Text Box 244"/>
          <p:cNvSpPr txBox="1">
            <a:spLocks noChangeArrowheads="1"/>
          </p:cNvSpPr>
          <p:nvPr/>
        </p:nvSpPr>
        <p:spPr bwMode="auto">
          <a:xfrm>
            <a:off x="3143250" y="2711450"/>
            <a:ext cx="2724150" cy="641350"/>
          </a:xfrm>
          <a:prstGeom prst="rect">
            <a:avLst/>
          </a:prstGeom>
          <a:noFill/>
          <a:ln w="9525">
            <a:noFill/>
            <a:miter lim="800000"/>
            <a:headEnd/>
            <a:tailEnd/>
          </a:ln>
        </p:spPr>
        <p:txBody>
          <a:bodyPr>
            <a:spAutoFit/>
          </a:bodyPr>
          <a:lstStyle/>
          <a:p>
            <a:pPr algn="ctr"/>
            <a:r>
              <a:rPr lang="en-US"/>
              <a:t>Activities outdoors (e.g. walk, run, drive)</a:t>
            </a:r>
          </a:p>
        </p:txBody>
      </p:sp>
      <p:sp>
        <p:nvSpPr>
          <p:cNvPr id="19490" name="Line 245"/>
          <p:cNvSpPr>
            <a:spLocks noChangeShapeType="1"/>
          </p:cNvSpPr>
          <p:nvPr/>
        </p:nvSpPr>
        <p:spPr bwMode="auto">
          <a:xfrm>
            <a:off x="5200650" y="2057400"/>
            <a:ext cx="1066800" cy="0"/>
          </a:xfrm>
          <a:prstGeom prst="line">
            <a:avLst/>
          </a:prstGeom>
          <a:noFill/>
          <a:ln w="57150">
            <a:solidFill>
              <a:schemeClr val="folHlink"/>
            </a:solidFill>
            <a:round/>
            <a:headEnd/>
            <a:tailEnd type="triangle" w="med" len="med"/>
          </a:ln>
        </p:spPr>
        <p:txBody>
          <a:bodyPr/>
          <a:lstStyle/>
          <a:p>
            <a:endParaRPr lang="en-US"/>
          </a:p>
        </p:txBody>
      </p:sp>
      <p:sp>
        <p:nvSpPr>
          <p:cNvPr id="19491" name="laptop"/>
          <p:cNvSpPr>
            <a:spLocks noEditPoints="1" noChangeArrowheads="1"/>
          </p:cNvSpPr>
          <p:nvPr/>
        </p:nvSpPr>
        <p:spPr bwMode="auto">
          <a:xfrm>
            <a:off x="6724650" y="1524000"/>
            <a:ext cx="1352550" cy="1066800"/>
          </a:xfrm>
          <a:custGeom>
            <a:avLst/>
            <a:gdLst>
              <a:gd name="T0" fmla="*/ 2147483647 w 21600"/>
              <a:gd name="T1" fmla="*/ 0 h 21600"/>
              <a:gd name="T2" fmla="*/ 2147483647 w 21600"/>
              <a:gd name="T3" fmla="*/ 2147483647 h 21600"/>
              <a:gd name="T4" fmla="*/ 2147483647 w 21600"/>
              <a:gd name="T5" fmla="*/ 0 h 21600"/>
              <a:gd name="T6" fmla="*/ 2147483647 w 21600"/>
              <a:gd name="T7" fmla="*/ 2147483647 h 21600"/>
              <a:gd name="T8" fmla="*/ 2147483647 w 21600"/>
              <a:gd name="T9" fmla="*/ 0 h 21600"/>
              <a:gd name="T10" fmla="*/ 2147483647 w 21600"/>
              <a:gd name="T11" fmla="*/ 2147483647 h 21600"/>
              <a:gd name="T12" fmla="*/ 0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4445 w 21600"/>
              <a:gd name="T25" fmla="*/ 1858 h 21600"/>
              <a:gd name="T26" fmla="*/ 17311 w 21600"/>
              <a:gd name="T27" fmla="*/ 123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endParaRPr lang="en-US"/>
          </a:p>
        </p:txBody>
      </p:sp>
      <p:sp>
        <p:nvSpPr>
          <p:cNvPr id="19492" name="Text Box 247"/>
          <p:cNvSpPr txBox="1">
            <a:spLocks noChangeArrowheads="1"/>
          </p:cNvSpPr>
          <p:nvPr/>
        </p:nvSpPr>
        <p:spPr bwMode="auto">
          <a:xfrm>
            <a:off x="6019800" y="2711450"/>
            <a:ext cx="2724150" cy="641350"/>
          </a:xfrm>
          <a:prstGeom prst="rect">
            <a:avLst/>
          </a:prstGeom>
          <a:noFill/>
          <a:ln w="9525">
            <a:noFill/>
            <a:miter lim="800000"/>
            <a:headEnd/>
            <a:tailEnd/>
          </a:ln>
        </p:spPr>
        <p:txBody>
          <a:bodyPr>
            <a:spAutoFit/>
          </a:bodyPr>
          <a:lstStyle/>
          <a:p>
            <a:pPr algn="ctr"/>
            <a:r>
              <a:rPr lang="en-US"/>
              <a:t>Estimates pollution exposure</a:t>
            </a:r>
          </a:p>
        </p:txBody>
      </p:sp>
      <p:pic>
        <p:nvPicPr>
          <p:cNvPr id="19493" name="Picture 435" descr="Pages from Surya-Launch-Announcement.jpg"/>
          <p:cNvPicPr>
            <a:picLocks noChangeAspect="1"/>
          </p:cNvPicPr>
          <p:nvPr/>
        </p:nvPicPr>
        <p:blipFill>
          <a:blip r:embed="rId4"/>
          <a:srcRect l="18282" t="14639" r="41350" b="31142"/>
          <a:stretch>
            <a:fillRect/>
          </a:stretch>
        </p:blipFill>
        <p:spPr bwMode="auto">
          <a:xfrm>
            <a:off x="762000" y="1447800"/>
            <a:ext cx="371475" cy="60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2871788" y="0"/>
            <a:ext cx="4559300" cy="6858000"/>
          </a:xfrm>
          <a:prstGeom prst="rect">
            <a:avLst/>
          </a:prstGeom>
          <a:noFill/>
          <a:ln w="9525">
            <a:noFill/>
            <a:miter lim="800000"/>
            <a:headEnd/>
            <a:tailEnd/>
          </a:ln>
        </p:spPr>
      </p:pic>
      <p:sp>
        <p:nvSpPr>
          <p:cNvPr id="11267" name="Text Box 3"/>
          <p:cNvSpPr txBox="1">
            <a:spLocks noChangeArrowheads="1"/>
          </p:cNvSpPr>
          <p:nvPr/>
        </p:nvSpPr>
        <p:spPr bwMode="auto">
          <a:xfrm>
            <a:off x="228600" y="1143000"/>
            <a:ext cx="2709863" cy="457200"/>
          </a:xfrm>
          <a:prstGeom prst="rect">
            <a:avLst/>
          </a:prstGeom>
          <a:noFill/>
          <a:ln w="9525">
            <a:noFill/>
            <a:miter lim="800000"/>
            <a:headEnd/>
            <a:tailEnd/>
          </a:ln>
        </p:spPr>
        <p:txBody>
          <a:bodyPr wrap="none">
            <a:spAutoFit/>
          </a:bodyPr>
          <a:lstStyle/>
          <a:p>
            <a:r>
              <a:rPr lang="en-US" sz="2400"/>
              <a:t>PUBLISHED 1971</a:t>
            </a:r>
          </a:p>
        </p:txBody>
      </p:sp>
      <p:sp>
        <p:nvSpPr>
          <p:cNvPr id="11268" name="Text Box 4"/>
          <p:cNvSpPr txBox="1">
            <a:spLocks noChangeArrowheads="1"/>
          </p:cNvSpPr>
          <p:nvPr/>
        </p:nvSpPr>
        <p:spPr bwMode="auto">
          <a:xfrm>
            <a:off x="1660525" y="4760913"/>
            <a:ext cx="184150" cy="366712"/>
          </a:xfrm>
          <a:prstGeom prst="rect">
            <a:avLst/>
          </a:prstGeom>
          <a:noFill/>
          <a:ln w="9525">
            <a:noFill/>
            <a:miter lim="800000"/>
            <a:headEnd/>
            <a:tailEnd/>
          </a:ln>
        </p:spPr>
        <p:txBody>
          <a:bodyPr wrap="none">
            <a:spAutoFit/>
          </a:bodyPr>
          <a:lstStyle/>
          <a:p>
            <a:endParaRPr lang="en-US"/>
          </a:p>
        </p:txBody>
      </p:sp>
      <p:sp>
        <p:nvSpPr>
          <p:cNvPr id="11269" name="Text Box 5"/>
          <p:cNvSpPr txBox="1">
            <a:spLocks noChangeArrowheads="1"/>
          </p:cNvSpPr>
          <p:nvPr/>
        </p:nvSpPr>
        <p:spPr bwMode="auto">
          <a:xfrm>
            <a:off x="3200400" y="3403600"/>
            <a:ext cx="3924300" cy="730250"/>
          </a:xfrm>
          <a:prstGeom prst="rect">
            <a:avLst/>
          </a:prstGeom>
          <a:noFill/>
          <a:ln w="9525">
            <a:noFill/>
            <a:miter lim="800000"/>
            <a:headEnd/>
            <a:tailEnd/>
          </a:ln>
        </p:spPr>
        <p:txBody>
          <a:bodyPr wrap="none">
            <a:spAutoFit/>
          </a:bodyPr>
          <a:lstStyle/>
          <a:p>
            <a:r>
              <a:rPr lang="en-US" sz="1400" i="1">
                <a:solidFill>
                  <a:schemeClr val="bg1"/>
                </a:solidFill>
              </a:rPr>
              <a:t>Oh, Mother earth, ocean-girdled and  mountain-</a:t>
            </a:r>
          </a:p>
          <a:p>
            <a:r>
              <a:rPr lang="en-US" sz="1400" i="1">
                <a:solidFill>
                  <a:schemeClr val="bg1"/>
                </a:solidFill>
              </a:rPr>
              <a:t>breasted, pardon me for  trampling on you</a:t>
            </a:r>
          </a:p>
          <a:p>
            <a:r>
              <a:rPr lang="en-US" sz="1400" i="1">
                <a:solidFill>
                  <a:schemeClr val="bg1"/>
                </a:solidFill>
              </a:rPr>
              <a:t>		Sanskrit Prayer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Pages from QC-proposal-2008r.jpg"/>
          <p:cNvPicPr>
            <a:picLocks noChangeAspect="1"/>
          </p:cNvPicPr>
          <p:nvPr/>
        </p:nvPicPr>
        <p:blipFill>
          <a:blip r:embed="rId2"/>
          <a:srcRect/>
          <a:stretch>
            <a:fillRect/>
          </a:stretch>
        </p:blipFill>
        <p:spPr bwMode="auto">
          <a:xfrm>
            <a:off x="457200" y="228600"/>
            <a:ext cx="6038850" cy="3127375"/>
          </a:xfrm>
          <a:prstGeom prst="rect">
            <a:avLst/>
          </a:prstGeom>
          <a:noFill/>
          <a:ln w="9525">
            <a:noFill/>
            <a:miter lim="800000"/>
            <a:headEnd/>
            <a:tailEnd/>
          </a:ln>
        </p:spPr>
      </p:pic>
      <p:pic>
        <p:nvPicPr>
          <p:cNvPr id="41987" name="Picture 2" descr="ferguson_india_pollution-32.jpg"/>
          <p:cNvPicPr>
            <a:picLocks noChangeAspect="1"/>
          </p:cNvPicPr>
          <p:nvPr/>
        </p:nvPicPr>
        <p:blipFill>
          <a:blip r:embed="rId3"/>
          <a:srcRect/>
          <a:stretch>
            <a:fillRect/>
          </a:stretch>
        </p:blipFill>
        <p:spPr bwMode="auto">
          <a:xfrm>
            <a:off x="0" y="3352800"/>
            <a:ext cx="5257800" cy="3505200"/>
          </a:xfrm>
          <a:prstGeom prst="rect">
            <a:avLst/>
          </a:prstGeom>
          <a:noFill/>
          <a:ln w="9525">
            <a:noFill/>
            <a:miter lim="800000"/>
            <a:headEnd/>
            <a:tailEnd/>
          </a:ln>
        </p:spPr>
      </p:pic>
      <p:pic>
        <p:nvPicPr>
          <p:cNvPr id="41988" name="Picture 435" descr="Pages from Surya-Launch-Announcement.jpg"/>
          <p:cNvPicPr>
            <a:picLocks noChangeAspect="1"/>
          </p:cNvPicPr>
          <p:nvPr/>
        </p:nvPicPr>
        <p:blipFill>
          <a:blip r:embed="rId4"/>
          <a:srcRect l="18282" t="14639" r="41350" b="31142"/>
          <a:stretch>
            <a:fillRect/>
          </a:stretch>
        </p:blipFill>
        <p:spPr bwMode="auto">
          <a:xfrm>
            <a:off x="0" y="3065463"/>
            <a:ext cx="685800" cy="1125537"/>
          </a:xfrm>
          <a:prstGeom prst="rect">
            <a:avLst/>
          </a:prstGeom>
          <a:noFill/>
          <a:ln w="9525">
            <a:noFill/>
            <a:miter lim="800000"/>
            <a:headEnd/>
            <a:tailEnd/>
          </a:ln>
        </p:spPr>
      </p:pic>
      <p:sp>
        <p:nvSpPr>
          <p:cNvPr id="5" name="TextBox 4"/>
          <p:cNvSpPr txBox="1"/>
          <p:nvPr/>
        </p:nvSpPr>
        <p:spPr>
          <a:xfrm>
            <a:off x="5334000" y="3886200"/>
            <a:ext cx="3570208" cy="369332"/>
          </a:xfrm>
          <a:prstGeom prst="rect">
            <a:avLst/>
          </a:prstGeom>
          <a:noFill/>
        </p:spPr>
        <p:txBody>
          <a:bodyPr wrap="none" rtlCol="0">
            <a:spAutoFit/>
          </a:bodyPr>
          <a:lstStyle/>
          <a:p>
            <a:r>
              <a:rPr lang="en-US" dirty="0" smtClean="0"/>
              <a:t>Nithya Ramanathan, et al, 2010</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all3"/>
          <p:cNvPicPr>
            <a:picLocks noChangeAspect="1" noChangeArrowheads="1"/>
          </p:cNvPicPr>
          <p:nvPr/>
        </p:nvPicPr>
        <p:blipFill>
          <a:blip r:embed="rId3"/>
          <a:srcRect l="2641" t="5042" r="1762" b="2521"/>
          <a:stretch>
            <a:fillRect/>
          </a:stretch>
        </p:blipFill>
        <p:spPr bwMode="auto">
          <a:xfrm>
            <a:off x="241300" y="798513"/>
            <a:ext cx="8742363" cy="5907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67"/>
          <p:cNvSpPr txBox="1">
            <a:spLocks noChangeArrowheads="1"/>
          </p:cNvSpPr>
          <p:nvPr/>
        </p:nvSpPr>
        <p:spPr bwMode="auto">
          <a:xfrm>
            <a:off x="4530725" y="1577975"/>
            <a:ext cx="82550" cy="317500"/>
          </a:xfrm>
          <a:prstGeom prst="rect">
            <a:avLst/>
          </a:prstGeom>
          <a:noFill/>
          <a:ln w="9525">
            <a:noFill/>
            <a:miter lim="800000"/>
            <a:headEnd/>
            <a:tailEnd/>
          </a:ln>
        </p:spPr>
        <p:txBody>
          <a:bodyPr wrap="none" lIns="41026" tIns="20514" rIns="41026" bIns="20514">
            <a:spAutoFit/>
          </a:bodyPr>
          <a:lstStyle/>
          <a:p>
            <a:endParaRPr lang="en-US"/>
          </a:p>
        </p:txBody>
      </p:sp>
      <p:sp>
        <p:nvSpPr>
          <p:cNvPr id="45059" name="Text Box 73"/>
          <p:cNvSpPr txBox="1">
            <a:spLocks noChangeArrowheads="1"/>
          </p:cNvSpPr>
          <p:nvPr/>
        </p:nvSpPr>
        <p:spPr bwMode="auto">
          <a:xfrm>
            <a:off x="3708400" y="4422775"/>
            <a:ext cx="825500" cy="241300"/>
          </a:xfrm>
          <a:prstGeom prst="rect">
            <a:avLst/>
          </a:prstGeom>
          <a:noFill/>
          <a:ln w="9525">
            <a:noFill/>
            <a:miter lim="800000"/>
            <a:headEnd/>
            <a:tailEnd/>
          </a:ln>
        </p:spPr>
        <p:txBody>
          <a:bodyPr lIns="41026" tIns="20514" rIns="41026" bIns="20514">
            <a:spAutoFit/>
          </a:bodyPr>
          <a:lstStyle/>
          <a:p>
            <a:pPr algn="ctr"/>
            <a:r>
              <a:rPr lang="en-US" sz="1300">
                <a:solidFill>
                  <a:schemeClr val="bg1"/>
                </a:solidFill>
              </a:rPr>
              <a:t>N 26°28' </a:t>
            </a:r>
          </a:p>
        </p:txBody>
      </p:sp>
      <p:sp>
        <p:nvSpPr>
          <p:cNvPr id="45060" name="Text Box 75"/>
          <p:cNvSpPr txBox="1">
            <a:spLocks noChangeArrowheads="1"/>
          </p:cNvSpPr>
          <p:nvPr/>
        </p:nvSpPr>
        <p:spPr bwMode="auto">
          <a:xfrm>
            <a:off x="3673475" y="2808288"/>
            <a:ext cx="825500" cy="241300"/>
          </a:xfrm>
          <a:prstGeom prst="rect">
            <a:avLst/>
          </a:prstGeom>
          <a:noFill/>
          <a:ln w="9525">
            <a:noFill/>
            <a:miter lim="800000"/>
            <a:headEnd/>
            <a:tailEnd/>
          </a:ln>
        </p:spPr>
        <p:txBody>
          <a:bodyPr lIns="41026" tIns="20514" rIns="41026" bIns="20514">
            <a:spAutoFit/>
          </a:bodyPr>
          <a:lstStyle/>
          <a:p>
            <a:pPr algn="ctr"/>
            <a:r>
              <a:rPr lang="en-US" sz="1300">
                <a:solidFill>
                  <a:schemeClr val="bg1"/>
                </a:solidFill>
              </a:rPr>
              <a:t>N 26°30' </a:t>
            </a:r>
          </a:p>
        </p:txBody>
      </p:sp>
      <p:sp>
        <p:nvSpPr>
          <p:cNvPr id="45061" name="Text Box 77"/>
          <p:cNvSpPr txBox="1">
            <a:spLocks noChangeArrowheads="1"/>
          </p:cNvSpPr>
          <p:nvPr/>
        </p:nvSpPr>
        <p:spPr bwMode="auto">
          <a:xfrm rot="-5400000">
            <a:off x="3028157" y="2210593"/>
            <a:ext cx="800100" cy="246063"/>
          </a:xfrm>
          <a:prstGeom prst="rect">
            <a:avLst/>
          </a:prstGeom>
          <a:noFill/>
          <a:ln w="9525">
            <a:noFill/>
            <a:miter lim="800000"/>
            <a:headEnd/>
            <a:tailEnd/>
          </a:ln>
        </p:spPr>
        <p:txBody>
          <a:bodyPr lIns="41026" tIns="20514" rIns="41026" bIns="20514">
            <a:spAutoFit/>
          </a:bodyPr>
          <a:lstStyle/>
          <a:p>
            <a:pPr algn="ctr"/>
            <a:r>
              <a:rPr lang="en-US" sz="1300">
                <a:solidFill>
                  <a:schemeClr val="bg1"/>
                </a:solidFill>
              </a:rPr>
              <a:t>E 81°34' </a:t>
            </a:r>
          </a:p>
        </p:txBody>
      </p:sp>
      <p:pic>
        <p:nvPicPr>
          <p:cNvPr id="2" name="Picture 1"/>
          <p:cNvPicPr>
            <a:picLocks noChangeAspect="1"/>
          </p:cNvPicPr>
          <p:nvPr/>
        </p:nvPicPr>
        <p:blipFill>
          <a:blip r:embed="rId3" cstate="print">
            <a:extLst>
              <a:ext uri="{28A0092B-C50C-407E-A947-70E740481C1C}"/>
            </a:extLst>
          </a:blip>
          <a:stretch>
            <a:fillRect/>
          </a:stretch>
        </p:blipFill>
        <p:spPr>
          <a:xfrm>
            <a:off x="1017642" y="907931"/>
            <a:ext cx="7223424" cy="4685852"/>
          </a:xfrm>
          <a:prstGeom prst="rect">
            <a:avLst/>
          </a:prstGeom>
          <a:scene3d>
            <a:camera prst="perspectiveRelaxedModerately"/>
            <a:lightRig rig="threePt" dir="t"/>
          </a:scene3d>
        </p:spPr>
      </p:pic>
      <p:pic>
        <p:nvPicPr>
          <p:cNvPr id="45063" name="Picture 35"/>
          <p:cNvPicPr>
            <a:picLocks noChangeAspect="1" noChangeArrowheads="1"/>
          </p:cNvPicPr>
          <p:nvPr/>
        </p:nvPicPr>
        <p:blipFill>
          <a:blip r:embed="rId4"/>
          <a:srcRect/>
          <a:stretch>
            <a:fillRect/>
          </a:stretch>
        </p:blipFill>
        <p:spPr bwMode="auto">
          <a:xfrm>
            <a:off x="4386263" y="2886075"/>
            <a:ext cx="406400" cy="614363"/>
          </a:xfrm>
          <a:prstGeom prst="rect">
            <a:avLst/>
          </a:prstGeom>
          <a:noFill/>
          <a:ln w="9525">
            <a:noFill/>
            <a:miter lim="800000"/>
            <a:headEnd/>
            <a:tailEnd/>
          </a:ln>
        </p:spPr>
      </p:pic>
      <p:pic>
        <p:nvPicPr>
          <p:cNvPr id="45064" name="Picture 35"/>
          <p:cNvPicPr>
            <a:picLocks noChangeAspect="1" noChangeArrowheads="1"/>
          </p:cNvPicPr>
          <p:nvPr/>
        </p:nvPicPr>
        <p:blipFill>
          <a:blip r:embed="rId4"/>
          <a:srcRect/>
          <a:stretch>
            <a:fillRect/>
          </a:stretch>
        </p:blipFill>
        <p:spPr bwMode="auto">
          <a:xfrm>
            <a:off x="6529388" y="5099050"/>
            <a:ext cx="407987" cy="612775"/>
          </a:xfrm>
          <a:prstGeom prst="rect">
            <a:avLst/>
          </a:prstGeom>
          <a:noFill/>
          <a:ln w="9525">
            <a:noFill/>
            <a:miter lim="800000"/>
            <a:headEnd/>
            <a:tailEnd/>
          </a:ln>
        </p:spPr>
      </p:pic>
      <p:pic>
        <p:nvPicPr>
          <p:cNvPr id="45065" name="Picture 35"/>
          <p:cNvPicPr>
            <a:picLocks noChangeAspect="1" noChangeArrowheads="1"/>
          </p:cNvPicPr>
          <p:nvPr/>
        </p:nvPicPr>
        <p:blipFill>
          <a:blip r:embed="rId4"/>
          <a:srcRect/>
          <a:stretch>
            <a:fillRect/>
          </a:stretch>
        </p:blipFill>
        <p:spPr bwMode="auto">
          <a:xfrm>
            <a:off x="5884863" y="1287463"/>
            <a:ext cx="406400" cy="612775"/>
          </a:xfrm>
          <a:prstGeom prst="rect">
            <a:avLst/>
          </a:prstGeom>
          <a:noFill/>
          <a:ln w="9525">
            <a:noFill/>
            <a:miter lim="800000"/>
            <a:headEnd/>
            <a:tailEnd/>
          </a:ln>
        </p:spPr>
      </p:pic>
      <p:pic>
        <p:nvPicPr>
          <p:cNvPr id="45066" name="Picture 35"/>
          <p:cNvPicPr>
            <a:picLocks noChangeAspect="1" noChangeArrowheads="1"/>
          </p:cNvPicPr>
          <p:nvPr/>
        </p:nvPicPr>
        <p:blipFill>
          <a:blip r:embed="rId4"/>
          <a:srcRect/>
          <a:stretch>
            <a:fillRect/>
          </a:stretch>
        </p:blipFill>
        <p:spPr bwMode="auto">
          <a:xfrm>
            <a:off x="7921625" y="2914650"/>
            <a:ext cx="404813" cy="612775"/>
          </a:xfrm>
          <a:prstGeom prst="rect">
            <a:avLst/>
          </a:prstGeom>
          <a:noFill/>
          <a:ln w="9525">
            <a:noFill/>
            <a:miter lim="800000"/>
            <a:headEnd/>
            <a:tailEnd/>
          </a:ln>
        </p:spPr>
      </p:pic>
      <p:pic>
        <p:nvPicPr>
          <p:cNvPr id="15" name="Picture 2"/>
          <p:cNvPicPr>
            <a:picLocks noChangeAspect="1" noChangeArrowheads="1"/>
          </p:cNvPicPr>
          <p:nvPr/>
        </p:nvPicPr>
        <p:blipFill>
          <a:blip r:embed="rId5"/>
          <a:srcRect/>
          <a:stretch>
            <a:fillRect/>
          </a:stretch>
        </p:blipFill>
        <p:spPr bwMode="auto">
          <a:xfrm>
            <a:off x="5861906" y="2186683"/>
            <a:ext cx="518824" cy="1128470"/>
          </a:xfrm>
          <a:prstGeom prst="rect">
            <a:avLst/>
          </a:prstGeom>
          <a:noFill/>
          <a:ln w="9525">
            <a:noFill/>
            <a:miter lim="800000"/>
            <a:headEnd/>
            <a:tailEnd/>
          </a:ln>
          <a:effectLst/>
          <a:scene3d>
            <a:camera prst="perspectiveRelaxedModerately" fov="3900000">
              <a:rot lat="19200000" lon="0" rev="0"/>
            </a:camera>
            <a:lightRig rig="threePt" dir="t"/>
          </a:scene3d>
        </p:spPr>
      </p:pic>
      <p:pic>
        <p:nvPicPr>
          <p:cNvPr id="16" name="Picture 2"/>
          <p:cNvPicPr>
            <a:picLocks noChangeAspect="1" noChangeArrowheads="1"/>
          </p:cNvPicPr>
          <p:nvPr/>
        </p:nvPicPr>
        <p:blipFill>
          <a:blip r:embed="rId5"/>
          <a:srcRect/>
          <a:stretch>
            <a:fillRect/>
          </a:stretch>
        </p:blipFill>
        <p:spPr bwMode="auto">
          <a:xfrm>
            <a:off x="2565480" y="2393099"/>
            <a:ext cx="518824" cy="1128470"/>
          </a:xfrm>
          <a:prstGeom prst="rect">
            <a:avLst/>
          </a:prstGeom>
          <a:noFill/>
          <a:ln w="9525">
            <a:noFill/>
            <a:miter lim="800000"/>
            <a:headEnd/>
            <a:tailEnd/>
          </a:ln>
          <a:effectLst/>
          <a:scene3d>
            <a:camera prst="perspectiveRelaxedModerately" fov="3900000">
              <a:rot lat="19200000" lon="0" rev="0"/>
            </a:camera>
            <a:lightRig rig="threePt" dir="t"/>
          </a:scene3d>
        </p:spPr>
      </p:pic>
      <p:sp>
        <p:nvSpPr>
          <p:cNvPr id="45069" name="Text Box 79"/>
          <p:cNvSpPr txBox="1">
            <a:spLocks noChangeArrowheads="1"/>
          </p:cNvSpPr>
          <p:nvPr/>
        </p:nvSpPr>
        <p:spPr bwMode="auto">
          <a:xfrm>
            <a:off x="5670550" y="1889125"/>
            <a:ext cx="922338" cy="319088"/>
          </a:xfrm>
          <a:prstGeom prst="rect">
            <a:avLst/>
          </a:prstGeom>
          <a:noFill/>
          <a:ln w="9525">
            <a:noFill/>
            <a:miter lim="800000"/>
            <a:headEnd/>
            <a:tailEnd/>
          </a:ln>
        </p:spPr>
        <p:txBody>
          <a:bodyPr wrap="none" lIns="41026" tIns="20514" rIns="41026" bIns="20514">
            <a:spAutoFit/>
          </a:bodyPr>
          <a:lstStyle/>
          <a:p>
            <a:pPr algn="ctr"/>
            <a:r>
              <a:rPr lang="en-US" sz="900">
                <a:solidFill>
                  <a:srgbClr val="FFFF00"/>
                </a:solidFill>
              </a:rPr>
              <a:t>Surya Auxiliary</a:t>
            </a:r>
          </a:p>
          <a:p>
            <a:pPr algn="ctr"/>
            <a:r>
              <a:rPr lang="en-US" sz="900">
                <a:solidFill>
                  <a:srgbClr val="FFFF00"/>
                </a:solidFill>
              </a:rPr>
              <a:t> Site (SAS)</a:t>
            </a:r>
            <a:endParaRPr lang="en-US" sz="900" baseline="30000">
              <a:solidFill>
                <a:srgbClr val="FFFF00"/>
              </a:solidFill>
            </a:endParaRPr>
          </a:p>
        </p:txBody>
      </p:sp>
      <p:sp>
        <p:nvSpPr>
          <p:cNvPr id="45070" name="Text Box 80"/>
          <p:cNvSpPr txBox="1">
            <a:spLocks noChangeArrowheads="1"/>
          </p:cNvSpPr>
          <p:nvPr/>
        </p:nvSpPr>
        <p:spPr bwMode="auto">
          <a:xfrm>
            <a:off x="4567238" y="3444875"/>
            <a:ext cx="396875" cy="179388"/>
          </a:xfrm>
          <a:prstGeom prst="rect">
            <a:avLst/>
          </a:prstGeom>
          <a:noFill/>
          <a:ln w="9525">
            <a:noFill/>
            <a:miter lim="800000"/>
            <a:headEnd/>
            <a:tailEnd/>
          </a:ln>
        </p:spPr>
        <p:txBody>
          <a:bodyPr wrap="none" lIns="41026" tIns="20514" rIns="41026" bIns="20514">
            <a:spAutoFit/>
          </a:bodyPr>
          <a:lstStyle/>
          <a:p>
            <a:pPr algn="ctr"/>
            <a:r>
              <a:rPr lang="en-US" sz="900">
                <a:solidFill>
                  <a:srgbClr val="FFFF00"/>
                </a:solidFill>
              </a:rPr>
              <a:t>(SAS)</a:t>
            </a:r>
            <a:endParaRPr lang="en-US" sz="900" baseline="30000">
              <a:solidFill>
                <a:srgbClr val="FFFF00"/>
              </a:solidFill>
            </a:endParaRPr>
          </a:p>
        </p:txBody>
      </p:sp>
      <p:sp>
        <p:nvSpPr>
          <p:cNvPr id="45071" name="Text Box 80"/>
          <p:cNvSpPr txBox="1">
            <a:spLocks noChangeArrowheads="1"/>
          </p:cNvSpPr>
          <p:nvPr/>
        </p:nvSpPr>
        <p:spPr bwMode="auto">
          <a:xfrm>
            <a:off x="6931025" y="5327650"/>
            <a:ext cx="396875" cy="179388"/>
          </a:xfrm>
          <a:prstGeom prst="rect">
            <a:avLst/>
          </a:prstGeom>
          <a:noFill/>
          <a:ln w="9525">
            <a:noFill/>
            <a:miter lim="800000"/>
            <a:headEnd/>
            <a:tailEnd/>
          </a:ln>
        </p:spPr>
        <p:txBody>
          <a:bodyPr wrap="none" lIns="41026" tIns="20514" rIns="41026" bIns="20514">
            <a:spAutoFit/>
          </a:bodyPr>
          <a:lstStyle/>
          <a:p>
            <a:pPr algn="ctr"/>
            <a:r>
              <a:rPr lang="en-US" sz="900">
                <a:solidFill>
                  <a:srgbClr val="FFFF00"/>
                </a:solidFill>
              </a:rPr>
              <a:t>(SAS)</a:t>
            </a:r>
            <a:endParaRPr lang="en-US" sz="900" baseline="30000">
              <a:solidFill>
                <a:srgbClr val="FFFF00"/>
              </a:solidFill>
            </a:endParaRPr>
          </a:p>
        </p:txBody>
      </p:sp>
      <p:sp>
        <p:nvSpPr>
          <p:cNvPr id="45072" name="Text Box 80"/>
          <p:cNvSpPr txBox="1">
            <a:spLocks noChangeArrowheads="1"/>
          </p:cNvSpPr>
          <p:nvPr/>
        </p:nvSpPr>
        <p:spPr bwMode="auto">
          <a:xfrm>
            <a:off x="7891463" y="3536950"/>
            <a:ext cx="396875" cy="179388"/>
          </a:xfrm>
          <a:prstGeom prst="rect">
            <a:avLst/>
          </a:prstGeom>
          <a:noFill/>
          <a:ln w="9525">
            <a:noFill/>
            <a:miter lim="800000"/>
            <a:headEnd/>
            <a:tailEnd/>
          </a:ln>
        </p:spPr>
        <p:txBody>
          <a:bodyPr wrap="none" lIns="41026" tIns="20514" rIns="41026" bIns="20514">
            <a:spAutoFit/>
          </a:bodyPr>
          <a:lstStyle/>
          <a:p>
            <a:pPr algn="ctr"/>
            <a:r>
              <a:rPr lang="en-US" sz="900">
                <a:solidFill>
                  <a:srgbClr val="FFFF00"/>
                </a:solidFill>
              </a:rPr>
              <a:t>(SAS)</a:t>
            </a:r>
            <a:endParaRPr lang="en-US" sz="900" baseline="30000">
              <a:solidFill>
                <a:srgbClr val="FFFF00"/>
              </a:solidFill>
            </a:endParaRPr>
          </a:p>
        </p:txBody>
      </p:sp>
      <p:sp>
        <p:nvSpPr>
          <p:cNvPr id="45073" name="Text Box 26"/>
          <p:cNvSpPr txBox="1">
            <a:spLocks noChangeArrowheads="1"/>
          </p:cNvSpPr>
          <p:nvPr/>
        </p:nvSpPr>
        <p:spPr bwMode="auto">
          <a:xfrm>
            <a:off x="5862638" y="3195638"/>
            <a:ext cx="960437" cy="317500"/>
          </a:xfrm>
          <a:prstGeom prst="rect">
            <a:avLst/>
          </a:prstGeom>
          <a:noFill/>
          <a:ln w="9525">
            <a:noFill/>
            <a:miter lim="800000"/>
            <a:headEnd/>
            <a:tailEnd/>
          </a:ln>
        </p:spPr>
        <p:txBody>
          <a:bodyPr wrap="none" lIns="41026" tIns="20514" rIns="41026" bIns="20514">
            <a:spAutoFit/>
          </a:bodyPr>
          <a:lstStyle/>
          <a:p>
            <a:pPr algn="ctr"/>
            <a:r>
              <a:rPr lang="en-US" sz="900">
                <a:solidFill>
                  <a:srgbClr val="FFFF00"/>
                </a:solidFill>
              </a:rPr>
              <a:t>Surya Supersite</a:t>
            </a:r>
          </a:p>
          <a:p>
            <a:pPr algn="ctr"/>
            <a:r>
              <a:rPr lang="en-US" sz="900">
                <a:solidFill>
                  <a:srgbClr val="FFFF00"/>
                </a:solidFill>
              </a:rPr>
              <a:t>(S</a:t>
            </a:r>
            <a:r>
              <a:rPr lang="en-US" sz="900" baseline="30000">
                <a:solidFill>
                  <a:srgbClr val="FFFF00"/>
                </a:solidFill>
              </a:rPr>
              <a:t>3</a:t>
            </a:r>
            <a:r>
              <a:rPr lang="en-US" sz="900">
                <a:solidFill>
                  <a:srgbClr val="FFFF00"/>
                </a:solidFill>
              </a:rPr>
              <a:t>)</a:t>
            </a:r>
            <a:endParaRPr lang="en-US" sz="900" baseline="30000">
              <a:solidFill>
                <a:srgbClr val="FFFF00"/>
              </a:solidFill>
            </a:endParaRPr>
          </a:p>
        </p:txBody>
      </p:sp>
      <p:sp>
        <p:nvSpPr>
          <p:cNvPr id="45074" name="Text Box 28"/>
          <p:cNvSpPr txBox="1">
            <a:spLocks noChangeArrowheads="1"/>
          </p:cNvSpPr>
          <p:nvPr/>
        </p:nvSpPr>
        <p:spPr bwMode="auto">
          <a:xfrm>
            <a:off x="2228850" y="3471863"/>
            <a:ext cx="1089025" cy="319087"/>
          </a:xfrm>
          <a:prstGeom prst="rect">
            <a:avLst/>
          </a:prstGeom>
          <a:noFill/>
          <a:ln w="9525">
            <a:noFill/>
            <a:miter lim="800000"/>
            <a:headEnd/>
            <a:tailEnd/>
          </a:ln>
        </p:spPr>
        <p:txBody>
          <a:bodyPr wrap="none" lIns="41026" tIns="20514" rIns="41026" bIns="20514">
            <a:spAutoFit/>
          </a:bodyPr>
          <a:lstStyle/>
          <a:p>
            <a:pPr algn="ctr"/>
            <a:r>
              <a:rPr lang="en-US" sz="900">
                <a:solidFill>
                  <a:srgbClr val="FFFF00"/>
                </a:solidFill>
              </a:rPr>
              <a:t>Surya Control Site</a:t>
            </a:r>
          </a:p>
          <a:p>
            <a:pPr algn="ctr"/>
            <a:r>
              <a:rPr lang="en-US" sz="900">
                <a:solidFill>
                  <a:srgbClr val="FFFF00"/>
                </a:solidFill>
              </a:rPr>
              <a:t>S</a:t>
            </a:r>
            <a:r>
              <a:rPr lang="en-US" sz="900" baseline="30000">
                <a:solidFill>
                  <a:srgbClr val="FFFF00"/>
                </a:solidFill>
              </a:rPr>
              <a:t>3</a:t>
            </a:r>
            <a:r>
              <a:rPr lang="en-US" sz="900">
                <a:solidFill>
                  <a:srgbClr val="FFFF00"/>
                </a:solidFill>
              </a:rPr>
              <a:t>[cs]</a:t>
            </a:r>
            <a:endParaRPr lang="en-US" sz="900" baseline="30000">
              <a:solidFill>
                <a:srgbClr val="FFFF00"/>
              </a:solidFill>
            </a:endParaRPr>
          </a:p>
        </p:txBody>
      </p:sp>
      <p:pic>
        <p:nvPicPr>
          <p:cNvPr id="45075" name="Picture 33"/>
          <p:cNvPicPr>
            <a:picLocks noChangeAspect="1" noChangeArrowheads="1"/>
          </p:cNvPicPr>
          <p:nvPr/>
        </p:nvPicPr>
        <p:blipFill>
          <a:blip r:embed="rId6"/>
          <a:srcRect r="8696"/>
          <a:stretch>
            <a:fillRect/>
          </a:stretch>
        </p:blipFill>
        <p:spPr bwMode="auto">
          <a:xfrm>
            <a:off x="4927600" y="2733675"/>
            <a:ext cx="576263" cy="403225"/>
          </a:xfrm>
          <a:prstGeom prst="rect">
            <a:avLst/>
          </a:prstGeom>
          <a:noFill/>
          <a:ln w="9525">
            <a:noFill/>
            <a:miter lim="800000"/>
            <a:headEnd/>
            <a:tailEnd/>
          </a:ln>
        </p:spPr>
      </p:pic>
      <p:pic>
        <p:nvPicPr>
          <p:cNvPr id="45076" name="Picture 40"/>
          <p:cNvPicPr>
            <a:picLocks noChangeAspect="1" noChangeArrowheads="1"/>
          </p:cNvPicPr>
          <p:nvPr/>
        </p:nvPicPr>
        <p:blipFill>
          <a:blip r:embed="rId7"/>
          <a:srcRect l="33231" t="23383" r="13846" b="8142"/>
          <a:stretch>
            <a:fillRect/>
          </a:stretch>
        </p:blipFill>
        <p:spPr bwMode="auto">
          <a:xfrm>
            <a:off x="5040313" y="3327400"/>
            <a:ext cx="434975" cy="403225"/>
          </a:xfrm>
          <a:prstGeom prst="rect">
            <a:avLst/>
          </a:prstGeom>
          <a:noFill/>
          <a:ln w="9525">
            <a:noFill/>
            <a:miter lim="800000"/>
            <a:headEnd/>
            <a:tailEnd/>
          </a:ln>
        </p:spPr>
      </p:pic>
      <p:sp>
        <p:nvSpPr>
          <p:cNvPr id="45077" name="Text Box 38"/>
          <p:cNvSpPr txBox="1">
            <a:spLocks noChangeArrowheads="1"/>
          </p:cNvSpPr>
          <p:nvPr/>
        </p:nvSpPr>
        <p:spPr bwMode="auto">
          <a:xfrm>
            <a:off x="4724400" y="3154363"/>
            <a:ext cx="987425" cy="161925"/>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Biogas Plant </a:t>
            </a:r>
          </a:p>
        </p:txBody>
      </p:sp>
      <p:sp>
        <p:nvSpPr>
          <p:cNvPr id="45078" name="Text Box 43"/>
          <p:cNvSpPr txBox="1">
            <a:spLocks noChangeArrowheads="1"/>
          </p:cNvSpPr>
          <p:nvPr/>
        </p:nvSpPr>
        <p:spPr bwMode="auto">
          <a:xfrm>
            <a:off x="4795838" y="3702050"/>
            <a:ext cx="987425" cy="163513"/>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Solar Cooker </a:t>
            </a:r>
          </a:p>
        </p:txBody>
      </p:sp>
      <p:pic>
        <p:nvPicPr>
          <p:cNvPr id="45079" name="Picture 31"/>
          <p:cNvPicPr>
            <a:picLocks noChangeAspect="1" noChangeArrowheads="1"/>
          </p:cNvPicPr>
          <p:nvPr/>
        </p:nvPicPr>
        <p:blipFill>
          <a:blip r:embed="rId8"/>
          <a:srcRect/>
          <a:stretch>
            <a:fillRect/>
          </a:stretch>
        </p:blipFill>
        <p:spPr bwMode="auto">
          <a:xfrm>
            <a:off x="5035550" y="4121150"/>
            <a:ext cx="415925" cy="463550"/>
          </a:xfrm>
          <a:prstGeom prst="rect">
            <a:avLst/>
          </a:prstGeom>
          <a:noFill/>
          <a:ln w="9525">
            <a:noFill/>
            <a:miter lim="800000"/>
            <a:headEnd/>
            <a:tailEnd/>
          </a:ln>
        </p:spPr>
      </p:pic>
      <p:sp>
        <p:nvSpPr>
          <p:cNvPr id="45080" name="Text Box 34"/>
          <p:cNvSpPr txBox="1">
            <a:spLocks noChangeArrowheads="1"/>
          </p:cNvSpPr>
          <p:nvPr/>
        </p:nvSpPr>
        <p:spPr bwMode="auto">
          <a:xfrm>
            <a:off x="4749800" y="4624388"/>
            <a:ext cx="987425" cy="287337"/>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Improved Stove-1 </a:t>
            </a:r>
          </a:p>
          <a:p>
            <a:pPr algn="ctr"/>
            <a:r>
              <a:rPr lang="en-US" sz="800">
                <a:solidFill>
                  <a:srgbClr val="FFFF00"/>
                </a:solidFill>
              </a:rPr>
              <a:t>(IS-1)</a:t>
            </a:r>
          </a:p>
        </p:txBody>
      </p:sp>
      <p:pic>
        <p:nvPicPr>
          <p:cNvPr id="45081" name="Picture 33"/>
          <p:cNvPicPr>
            <a:picLocks noChangeAspect="1" noChangeArrowheads="1"/>
          </p:cNvPicPr>
          <p:nvPr/>
        </p:nvPicPr>
        <p:blipFill>
          <a:blip r:embed="rId6"/>
          <a:srcRect r="8696"/>
          <a:stretch>
            <a:fillRect/>
          </a:stretch>
        </p:blipFill>
        <p:spPr bwMode="auto">
          <a:xfrm>
            <a:off x="7505700" y="3976688"/>
            <a:ext cx="576263" cy="404812"/>
          </a:xfrm>
          <a:prstGeom prst="rect">
            <a:avLst/>
          </a:prstGeom>
          <a:noFill/>
          <a:ln w="9525">
            <a:noFill/>
            <a:miter lim="800000"/>
            <a:headEnd/>
            <a:tailEnd/>
          </a:ln>
        </p:spPr>
      </p:pic>
      <p:pic>
        <p:nvPicPr>
          <p:cNvPr id="45082" name="Picture 40"/>
          <p:cNvPicPr>
            <a:picLocks noChangeAspect="1" noChangeArrowheads="1"/>
          </p:cNvPicPr>
          <p:nvPr/>
        </p:nvPicPr>
        <p:blipFill>
          <a:blip r:embed="rId7"/>
          <a:srcRect l="33231" t="23383" r="13846" b="8142"/>
          <a:stretch>
            <a:fillRect/>
          </a:stretch>
        </p:blipFill>
        <p:spPr bwMode="auto">
          <a:xfrm>
            <a:off x="7762875" y="4592638"/>
            <a:ext cx="434975" cy="403225"/>
          </a:xfrm>
          <a:prstGeom prst="rect">
            <a:avLst/>
          </a:prstGeom>
          <a:noFill/>
          <a:ln w="9525">
            <a:noFill/>
            <a:miter lim="800000"/>
            <a:headEnd/>
            <a:tailEnd/>
          </a:ln>
        </p:spPr>
      </p:pic>
      <p:sp>
        <p:nvSpPr>
          <p:cNvPr id="45083" name="Text Box 38"/>
          <p:cNvSpPr txBox="1">
            <a:spLocks noChangeArrowheads="1"/>
          </p:cNvSpPr>
          <p:nvPr/>
        </p:nvSpPr>
        <p:spPr bwMode="auto">
          <a:xfrm>
            <a:off x="7326313" y="4394200"/>
            <a:ext cx="987425" cy="163513"/>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Biogas Plant </a:t>
            </a:r>
          </a:p>
        </p:txBody>
      </p:sp>
      <p:sp>
        <p:nvSpPr>
          <p:cNvPr id="45084" name="Text Box 43"/>
          <p:cNvSpPr txBox="1">
            <a:spLocks noChangeArrowheads="1"/>
          </p:cNvSpPr>
          <p:nvPr/>
        </p:nvSpPr>
        <p:spPr bwMode="auto">
          <a:xfrm>
            <a:off x="7497763" y="5005388"/>
            <a:ext cx="987425" cy="161925"/>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Solar Cooker </a:t>
            </a:r>
          </a:p>
        </p:txBody>
      </p:sp>
      <p:pic>
        <p:nvPicPr>
          <p:cNvPr id="45085" name="Picture 31"/>
          <p:cNvPicPr>
            <a:picLocks noChangeAspect="1" noChangeArrowheads="1"/>
          </p:cNvPicPr>
          <p:nvPr/>
        </p:nvPicPr>
        <p:blipFill>
          <a:blip r:embed="rId8"/>
          <a:srcRect/>
          <a:stretch>
            <a:fillRect/>
          </a:stretch>
        </p:blipFill>
        <p:spPr bwMode="auto">
          <a:xfrm>
            <a:off x="7199313" y="2705100"/>
            <a:ext cx="414337" cy="461963"/>
          </a:xfrm>
          <a:prstGeom prst="rect">
            <a:avLst/>
          </a:prstGeom>
          <a:noFill/>
          <a:ln w="9525">
            <a:noFill/>
            <a:miter lim="800000"/>
            <a:headEnd/>
            <a:tailEnd/>
          </a:ln>
        </p:spPr>
      </p:pic>
      <p:sp>
        <p:nvSpPr>
          <p:cNvPr id="45086" name="Text Box 34"/>
          <p:cNvSpPr txBox="1">
            <a:spLocks noChangeArrowheads="1"/>
          </p:cNvSpPr>
          <p:nvPr/>
        </p:nvSpPr>
        <p:spPr bwMode="auto">
          <a:xfrm>
            <a:off x="6969125" y="3189288"/>
            <a:ext cx="987425" cy="287337"/>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Improved Stove-1 </a:t>
            </a:r>
          </a:p>
          <a:p>
            <a:pPr algn="ctr"/>
            <a:r>
              <a:rPr lang="en-US" sz="800">
                <a:solidFill>
                  <a:srgbClr val="FFFF00"/>
                </a:solidFill>
              </a:rPr>
              <a:t>(IS-1)</a:t>
            </a:r>
          </a:p>
        </p:txBody>
      </p:sp>
      <p:grpSp>
        <p:nvGrpSpPr>
          <p:cNvPr id="45087" name="Group 4"/>
          <p:cNvGrpSpPr>
            <a:grpSpLocks/>
          </p:cNvGrpSpPr>
          <p:nvPr/>
        </p:nvGrpSpPr>
        <p:grpSpPr bwMode="auto">
          <a:xfrm>
            <a:off x="5732463" y="4605338"/>
            <a:ext cx="1098550" cy="568325"/>
            <a:chOff x="11526821" y="13532417"/>
            <a:chExt cx="2546693" cy="1322559"/>
          </a:xfrm>
        </p:grpSpPr>
        <p:pic>
          <p:nvPicPr>
            <p:cNvPr id="45134" name="Picture 21"/>
            <p:cNvPicPr>
              <a:picLocks noChangeAspect="1" noChangeArrowheads="1"/>
            </p:cNvPicPr>
            <p:nvPr/>
          </p:nvPicPr>
          <p:blipFill>
            <a:blip r:embed="rId9"/>
            <a:srcRect/>
            <a:stretch>
              <a:fillRect/>
            </a:stretch>
          </p:blipFill>
          <p:spPr bwMode="auto">
            <a:xfrm>
              <a:off x="11526821" y="13532417"/>
              <a:ext cx="2201577" cy="1322559"/>
            </a:xfrm>
            <a:prstGeom prst="rect">
              <a:avLst/>
            </a:prstGeom>
            <a:noFill/>
            <a:ln w="9525">
              <a:noFill/>
              <a:miter lim="800000"/>
              <a:headEnd/>
              <a:tailEnd/>
            </a:ln>
          </p:spPr>
        </p:pic>
        <p:sp>
          <p:nvSpPr>
            <p:cNvPr id="45135" name="Text Box 38"/>
            <p:cNvSpPr txBox="1">
              <a:spLocks noChangeArrowheads="1"/>
            </p:cNvSpPr>
            <p:nvPr/>
          </p:nvSpPr>
          <p:spPr bwMode="auto">
            <a:xfrm>
              <a:off x="11903401" y="13646216"/>
              <a:ext cx="2170113" cy="789272"/>
            </a:xfrm>
            <a:prstGeom prst="rect">
              <a:avLst/>
            </a:prstGeom>
            <a:noFill/>
            <a:ln w="9525">
              <a:noFill/>
              <a:miter lim="800000"/>
              <a:headEnd/>
              <a:tailEnd/>
            </a:ln>
          </p:spPr>
          <p:txBody>
            <a:bodyPr lIns="91433" tIns="45718" rIns="91433" bIns="45718">
              <a:spAutoFit/>
            </a:bodyPr>
            <a:lstStyle/>
            <a:p>
              <a:pPr algn="ctr"/>
              <a:r>
                <a:rPr lang="en-US" sz="800">
                  <a:solidFill>
                    <a:srgbClr val="FFFF00"/>
                  </a:solidFill>
                </a:rPr>
                <a:t>Mobile </a:t>
              </a:r>
            </a:p>
            <a:p>
              <a:pPr algn="ctr"/>
              <a:r>
                <a:rPr lang="en-US" sz="800">
                  <a:solidFill>
                    <a:srgbClr val="FFFF00"/>
                  </a:solidFill>
                </a:rPr>
                <a:t>Laboratory</a:t>
              </a:r>
            </a:p>
          </p:txBody>
        </p:sp>
      </p:grpSp>
      <p:grpSp>
        <p:nvGrpSpPr>
          <p:cNvPr id="45088" name="Group 5"/>
          <p:cNvGrpSpPr>
            <a:grpSpLocks/>
          </p:cNvGrpSpPr>
          <p:nvPr/>
        </p:nvGrpSpPr>
        <p:grpSpPr bwMode="auto">
          <a:xfrm>
            <a:off x="4694238" y="1660525"/>
            <a:ext cx="992187" cy="1049338"/>
            <a:chOff x="8249002" y="777617"/>
            <a:chExt cx="2192733" cy="2552934"/>
          </a:xfrm>
        </p:grpSpPr>
        <p:pic>
          <p:nvPicPr>
            <p:cNvPr id="45110" name="Picture 49"/>
            <p:cNvPicPr>
              <a:picLocks noChangeAspect="1" noChangeArrowheads="1"/>
            </p:cNvPicPr>
            <p:nvPr/>
          </p:nvPicPr>
          <p:blipFill>
            <a:blip r:embed="rId10"/>
            <a:srcRect/>
            <a:stretch>
              <a:fillRect/>
            </a:stretch>
          </p:blipFill>
          <p:spPr bwMode="auto">
            <a:xfrm>
              <a:off x="8411076" y="941510"/>
              <a:ext cx="177604" cy="257452"/>
            </a:xfrm>
            <a:prstGeom prst="rect">
              <a:avLst/>
            </a:prstGeom>
            <a:noFill/>
            <a:ln w="9525">
              <a:noFill/>
              <a:miter lim="800000"/>
              <a:headEnd/>
              <a:tailEnd/>
            </a:ln>
          </p:spPr>
        </p:pic>
        <p:pic>
          <p:nvPicPr>
            <p:cNvPr id="45111" name="Picture 50"/>
            <p:cNvPicPr>
              <a:picLocks noChangeAspect="1" noChangeArrowheads="1"/>
            </p:cNvPicPr>
            <p:nvPr/>
          </p:nvPicPr>
          <p:blipFill>
            <a:blip r:embed="rId10"/>
            <a:srcRect/>
            <a:stretch>
              <a:fillRect/>
            </a:stretch>
          </p:blipFill>
          <p:spPr bwMode="auto">
            <a:xfrm>
              <a:off x="9775309" y="947107"/>
              <a:ext cx="177604" cy="257452"/>
            </a:xfrm>
            <a:prstGeom prst="rect">
              <a:avLst/>
            </a:prstGeom>
            <a:noFill/>
            <a:ln w="9525">
              <a:noFill/>
              <a:miter lim="800000"/>
              <a:headEnd/>
              <a:tailEnd/>
            </a:ln>
          </p:spPr>
        </p:pic>
        <p:pic>
          <p:nvPicPr>
            <p:cNvPr id="45112" name="Picture 51"/>
            <p:cNvPicPr>
              <a:picLocks noChangeAspect="1" noChangeArrowheads="1"/>
            </p:cNvPicPr>
            <p:nvPr/>
          </p:nvPicPr>
          <p:blipFill>
            <a:blip r:embed="rId10"/>
            <a:srcRect/>
            <a:stretch>
              <a:fillRect/>
            </a:stretch>
          </p:blipFill>
          <p:spPr bwMode="auto">
            <a:xfrm>
              <a:off x="8709685" y="945241"/>
              <a:ext cx="177604" cy="257452"/>
            </a:xfrm>
            <a:prstGeom prst="rect">
              <a:avLst/>
            </a:prstGeom>
            <a:noFill/>
            <a:ln w="9525">
              <a:noFill/>
              <a:miter lim="800000"/>
              <a:headEnd/>
              <a:tailEnd/>
            </a:ln>
          </p:spPr>
        </p:pic>
        <p:pic>
          <p:nvPicPr>
            <p:cNvPr id="45113" name="Picture 52"/>
            <p:cNvPicPr>
              <a:picLocks noChangeAspect="1" noChangeArrowheads="1"/>
            </p:cNvPicPr>
            <p:nvPr/>
          </p:nvPicPr>
          <p:blipFill>
            <a:blip r:embed="rId10"/>
            <a:srcRect/>
            <a:stretch>
              <a:fillRect/>
            </a:stretch>
          </p:blipFill>
          <p:spPr bwMode="auto">
            <a:xfrm>
              <a:off x="8984873" y="947107"/>
              <a:ext cx="177604" cy="257452"/>
            </a:xfrm>
            <a:prstGeom prst="rect">
              <a:avLst/>
            </a:prstGeom>
            <a:noFill/>
            <a:ln w="9525">
              <a:noFill/>
              <a:miter lim="800000"/>
              <a:headEnd/>
              <a:tailEnd/>
            </a:ln>
          </p:spPr>
        </p:pic>
        <p:pic>
          <p:nvPicPr>
            <p:cNvPr id="45114" name="Picture 53"/>
            <p:cNvPicPr>
              <a:picLocks noChangeAspect="1" noChangeArrowheads="1"/>
            </p:cNvPicPr>
            <p:nvPr/>
          </p:nvPicPr>
          <p:blipFill>
            <a:blip r:embed="rId11"/>
            <a:srcRect l="58636" t="55002" r="28102" b="30580"/>
            <a:stretch>
              <a:fillRect/>
            </a:stretch>
          </p:blipFill>
          <p:spPr bwMode="auto">
            <a:xfrm>
              <a:off x="8851550" y="1513400"/>
              <a:ext cx="561112" cy="536359"/>
            </a:xfrm>
            <a:prstGeom prst="rect">
              <a:avLst/>
            </a:prstGeom>
            <a:noFill/>
            <a:ln w="9525">
              <a:noFill/>
              <a:round/>
              <a:headEnd/>
              <a:tailEnd/>
            </a:ln>
          </p:spPr>
        </p:pic>
        <p:pic>
          <p:nvPicPr>
            <p:cNvPr id="45115" name="Picture 54"/>
            <p:cNvPicPr>
              <a:picLocks noChangeAspect="1" noChangeArrowheads="1"/>
            </p:cNvPicPr>
            <p:nvPr/>
          </p:nvPicPr>
          <p:blipFill>
            <a:blip r:embed="rId10"/>
            <a:srcRect/>
            <a:stretch>
              <a:fillRect/>
            </a:stretch>
          </p:blipFill>
          <p:spPr bwMode="auto">
            <a:xfrm>
              <a:off x="9769454" y="1792221"/>
              <a:ext cx="177604" cy="257452"/>
            </a:xfrm>
            <a:prstGeom prst="rect">
              <a:avLst/>
            </a:prstGeom>
            <a:noFill/>
            <a:ln w="9525">
              <a:noFill/>
              <a:miter lim="800000"/>
              <a:headEnd/>
              <a:tailEnd/>
            </a:ln>
          </p:spPr>
        </p:pic>
        <p:pic>
          <p:nvPicPr>
            <p:cNvPr id="45116" name="Picture 55"/>
            <p:cNvPicPr>
              <a:picLocks noChangeAspect="1" noChangeArrowheads="1"/>
            </p:cNvPicPr>
            <p:nvPr/>
          </p:nvPicPr>
          <p:blipFill>
            <a:blip r:embed="rId10"/>
            <a:srcRect/>
            <a:stretch>
              <a:fillRect/>
            </a:stretch>
          </p:blipFill>
          <p:spPr bwMode="auto">
            <a:xfrm>
              <a:off x="9790922" y="2614948"/>
              <a:ext cx="177604" cy="257452"/>
            </a:xfrm>
            <a:prstGeom prst="rect">
              <a:avLst/>
            </a:prstGeom>
            <a:noFill/>
            <a:ln w="9525">
              <a:noFill/>
              <a:miter lim="800000"/>
              <a:headEnd/>
              <a:tailEnd/>
            </a:ln>
          </p:spPr>
        </p:pic>
        <p:sp>
          <p:nvSpPr>
            <p:cNvPr id="45117" name="Text Box 56"/>
            <p:cNvSpPr txBox="1">
              <a:spLocks noChangeArrowheads="1"/>
            </p:cNvSpPr>
            <p:nvPr/>
          </p:nvSpPr>
          <p:spPr bwMode="auto">
            <a:xfrm>
              <a:off x="8331057" y="1199895"/>
              <a:ext cx="670389" cy="412045"/>
            </a:xfrm>
            <a:prstGeom prst="rect">
              <a:avLst/>
            </a:prstGeom>
            <a:noFill/>
            <a:ln w="9525">
              <a:noFill/>
              <a:miter lim="800000"/>
              <a:headEnd/>
              <a:tailEnd/>
            </a:ln>
          </p:spPr>
          <p:txBody>
            <a:bodyPr wrap="none" lIns="91433" tIns="45718" rIns="91433" bIns="45718">
              <a:spAutoFit/>
            </a:bodyPr>
            <a:lstStyle/>
            <a:p>
              <a:r>
                <a:rPr lang="en-US" sz="500">
                  <a:solidFill>
                    <a:schemeClr val="bg1"/>
                  </a:solidFill>
                </a:rPr>
                <a:t>N=1</a:t>
              </a:r>
            </a:p>
          </p:txBody>
        </p:sp>
        <p:sp>
          <p:nvSpPr>
            <p:cNvPr id="45118" name="Text Box 57"/>
            <p:cNvSpPr txBox="1">
              <a:spLocks noChangeArrowheads="1"/>
            </p:cNvSpPr>
            <p:nvPr/>
          </p:nvSpPr>
          <p:spPr bwMode="auto">
            <a:xfrm>
              <a:off x="8641376" y="1198963"/>
              <a:ext cx="670389" cy="412045"/>
            </a:xfrm>
            <a:prstGeom prst="rect">
              <a:avLst/>
            </a:prstGeom>
            <a:noFill/>
            <a:ln w="9525">
              <a:noFill/>
              <a:miter lim="800000"/>
              <a:headEnd/>
              <a:tailEnd/>
            </a:ln>
          </p:spPr>
          <p:txBody>
            <a:bodyPr wrap="none" lIns="91433" tIns="45718" rIns="91433" bIns="45718">
              <a:spAutoFit/>
            </a:bodyPr>
            <a:lstStyle/>
            <a:p>
              <a:r>
                <a:rPr lang="en-US" sz="500">
                  <a:solidFill>
                    <a:schemeClr val="bg1"/>
                  </a:solidFill>
                </a:rPr>
                <a:t>N=2</a:t>
              </a:r>
            </a:p>
          </p:txBody>
        </p:sp>
        <p:pic>
          <p:nvPicPr>
            <p:cNvPr id="45119" name="Picture 58"/>
            <p:cNvPicPr>
              <a:picLocks noChangeAspect="1" noChangeArrowheads="1"/>
            </p:cNvPicPr>
            <p:nvPr/>
          </p:nvPicPr>
          <p:blipFill>
            <a:blip r:embed="rId10"/>
            <a:srcRect/>
            <a:stretch>
              <a:fillRect/>
            </a:stretch>
          </p:blipFill>
          <p:spPr bwMode="auto">
            <a:xfrm>
              <a:off x="8446206" y="1803415"/>
              <a:ext cx="177604" cy="257452"/>
            </a:xfrm>
            <a:prstGeom prst="rect">
              <a:avLst/>
            </a:prstGeom>
            <a:noFill/>
            <a:ln w="9525">
              <a:noFill/>
              <a:miter lim="800000"/>
              <a:headEnd/>
              <a:tailEnd/>
            </a:ln>
          </p:spPr>
        </p:pic>
        <p:pic>
          <p:nvPicPr>
            <p:cNvPr id="45120" name="Picture 59"/>
            <p:cNvPicPr>
              <a:picLocks noChangeAspect="1" noChangeArrowheads="1"/>
            </p:cNvPicPr>
            <p:nvPr/>
          </p:nvPicPr>
          <p:blipFill>
            <a:blip r:embed="rId10"/>
            <a:srcRect/>
            <a:stretch>
              <a:fillRect/>
            </a:stretch>
          </p:blipFill>
          <p:spPr bwMode="auto">
            <a:xfrm>
              <a:off x="8416931" y="2614948"/>
              <a:ext cx="177604" cy="257452"/>
            </a:xfrm>
            <a:prstGeom prst="rect">
              <a:avLst/>
            </a:prstGeom>
            <a:noFill/>
            <a:ln w="9525">
              <a:noFill/>
              <a:miter lim="800000"/>
              <a:headEnd/>
              <a:tailEnd/>
            </a:ln>
          </p:spPr>
        </p:pic>
        <p:sp>
          <p:nvSpPr>
            <p:cNvPr id="45121" name="Text Box 60"/>
            <p:cNvSpPr txBox="1">
              <a:spLocks noChangeArrowheads="1"/>
            </p:cNvSpPr>
            <p:nvPr/>
          </p:nvSpPr>
          <p:spPr bwMode="auto">
            <a:xfrm>
              <a:off x="9628795" y="2038481"/>
              <a:ext cx="748344" cy="412045"/>
            </a:xfrm>
            <a:prstGeom prst="rect">
              <a:avLst/>
            </a:prstGeom>
            <a:noFill/>
            <a:ln w="9525">
              <a:noFill/>
              <a:miter lim="800000"/>
              <a:headEnd/>
              <a:tailEnd/>
            </a:ln>
          </p:spPr>
          <p:txBody>
            <a:bodyPr wrap="none" lIns="91433" tIns="45718" rIns="91433" bIns="45718">
              <a:spAutoFit/>
            </a:bodyPr>
            <a:lstStyle/>
            <a:p>
              <a:r>
                <a:rPr lang="en-US" sz="500">
                  <a:solidFill>
                    <a:srgbClr val="FFFFFF"/>
                  </a:solidFill>
                </a:rPr>
                <a:t>N=50</a:t>
              </a:r>
            </a:p>
          </p:txBody>
        </p:sp>
        <p:sp>
          <p:nvSpPr>
            <p:cNvPr id="45122" name="Text Box 61"/>
            <p:cNvSpPr txBox="1">
              <a:spLocks noChangeArrowheads="1"/>
            </p:cNvSpPr>
            <p:nvPr/>
          </p:nvSpPr>
          <p:spPr bwMode="auto">
            <a:xfrm>
              <a:off x="9615435" y="2850012"/>
              <a:ext cx="826300" cy="412045"/>
            </a:xfrm>
            <a:prstGeom prst="rect">
              <a:avLst/>
            </a:prstGeom>
            <a:noFill/>
            <a:ln w="9525">
              <a:noFill/>
              <a:miter lim="800000"/>
              <a:headEnd/>
              <a:tailEnd/>
            </a:ln>
          </p:spPr>
          <p:txBody>
            <a:bodyPr wrap="none" lIns="91433" tIns="45718" rIns="91433" bIns="45718">
              <a:spAutoFit/>
            </a:bodyPr>
            <a:lstStyle/>
            <a:p>
              <a:r>
                <a:rPr lang="en-US" sz="500">
                  <a:solidFill>
                    <a:schemeClr val="bg1"/>
                  </a:solidFill>
                </a:rPr>
                <a:t>N=100</a:t>
              </a:r>
            </a:p>
          </p:txBody>
        </p:sp>
        <p:sp>
          <p:nvSpPr>
            <p:cNvPr id="45123" name="Text Box 62"/>
            <p:cNvSpPr txBox="1">
              <a:spLocks noChangeArrowheads="1"/>
            </p:cNvSpPr>
            <p:nvPr/>
          </p:nvSpPr>
          <p:spPr bwMode="auto">
            <a:xfrm>
              <a:off x="8373571" y="2858938"/>
              <a:ext cx="748344" cy="412045"/>
            </a:xfrm>
            <a:prstGeom prst="rect">
              <a:avLst/>
            </a:prstGeom>
            <a:noFill/>
            <a:ln w="9525">
              <a:noFill/>
              <a:miter lim="800000"/>
              <a:headEnd/>
              <a:tailEnd/>
            </a:ln>
          </p:spPr>
          <p:txBody>
            <a:bodyPr wrap="none" lIns="91433" tIns="45718" rIns="91433" bIns="45718">
              <a:spAutoFit/>
            </a:bodyPr>
            <a:lstStyle/>
            <a:p>
              <a:r>
                <a:rPr lang="en-US" sz="500">
                  <a:solidFill>
                    <a:schemeClr val="bg1"/>
                  </a:solidFill>
                </a:rPr>
                <a:t>N=91</a:t>
              </a:r>
            </a:p>
          </p:txBody>
        </p:sp>
        <p:sp>
          <p:nvSpPr>
            <p:cNvPr id="45124" name="Text Box 63"/>
            <p:cNvSpPr txBox="1">
              <a:spLocks noChangeArrowheads="1"/>
            </p:cNvSpPr>
            <p:nvPr/>
          </p:nvSpPr>
          <p:spPr bwMode="auto">
            <a:xfrm>
              <a:off x="8296880" y="2027286"/>
              <a:ext cx="748344" cy="412045"/>
            </a:xfrm>
            <a:prstGeom prst="rect">
              <a:avLst/>
            </a:prstGeom>
            <a:noFill/>
            <a:ln w="9525">
              <a:noFill/>
              <a:miter lim="800000"/>
              <a:headEnd/>
              <a:tailEnd/>
            </a:ln>
          </p:spPr>
          <p:txBody>
            <a:bodyPr wrap="none" lIns="91433" tIns="45718" rIns="91433" bIns="45718">
              <a:spAutoFit/>
            </a:bodyPr>
            <a:lstStyle/>
            <a:p>
              <a:r>
                <a:rPr lang="en-US" sz="500">
                  <a:solidFill>
                    <a:srgbClr val="FFFFFF"/>
                  </a:solidFill>
                </a:rPr>
                <a:t>N=41</a:t>
              </a:r>
            </a:p>
          </p:txBody>
        </p:sp>
        <p:sp>
          <p:nvSpPr>
            <p:cNvPr id="45125" name="Text Box 64"/>
            <p:cNvSpPr txBox="1">
              <a:spLocks noChangeArrowheads="1"/>
            </p:cNvSpPr>
            <p:nvPr/>
          </p:nvSpPr>
          <p:spPr bwMode="auto">
            <a:xfrm>
              <a:off x="9632896" y="1193364"/>
              <a:ext cx="748344" cy="412045"/>
            </a:xfrm>
            <a:prstGeom prst="rect">
              <a:avLst/>
            </a:prstGeom>
            <a:noFill/>
            <a:ln w="9525">
              <a:noFill/>
              <a:miter lim="800000"/>
              <a:headEnd/>
              <a:tailEnd/>
            </a:ln>
          </p:spPr>
          <p:txBody>
            <a:bodyPr wrap="none" lIns="91433" tIns="45718" rIns="91433" bIns="45718">
              <a:spAutoFit/>
            </a:bodyPr>
            <a:lstStyle/>
            <a:p>
              <a:r>
                <a:rPr lang="en-US" sz="500">
                  <a:solidFill>
                    <a:schemeClr val="bg1"/>
                  </a:solidFill>
                </a:rPr>
                <a:t>N=10</a:t>
              </a:r>
            </a:p>
          </p:txBody>
        </p:sp>
        <p:sp>
          <p:nvSpPr>
            <p:cNvPr id="45126" name="Text Box 65"/>
            <p:cNvSpPr txBox="1">
              <a:spLocks noChangeArrowheads="1"/>
            </p:cNvSpPr>
            <p:nvPr/>
          </p:nvSpPr>
          <p:spPr bwMode="auto">
            <a:xfrm>
              <a:off x="9163657" y="777617"/>
              <a:ext cx="599171" cy="749182"/>
            </a:xfrm>
            <a:prstGeom prst="rect">
              <a:avLst/>
            </a:prstGeom>
            <a:noFill/>
            <a:ln w="9525">
              <a:noFill/>
              <a:miter lim="800000"/>
              <a:headEnd/>
              <a:tailEnd/>
            </a:ln>
          </p:spPr>
          <p:txBody>
            <a:bodyPr lIns="91433" tIns="45718" rIns="91433" bIns="45718">
              <a:spAutoFit/>
            </a:bodyPr>
            <a:lstStyle/>
            <a:p>
              <a:r>
                <a:rPr lang="en-US" sz="1400">
                  <a:solidFill>
                    <a:srgbClr val="FFFFFF"/>
                  </a:solidFill>
                </a:rPr>
                <a:t>…</a:t>
              </a:r>
            </a:p>
          </p:txBody>
        </p:sp>
        <p:sp>
          <p:nvSpPr>
            <p:cNvPr id="45127" name="Text Box 66"/>
            <p:cNvSpPr txBox="1">
              <a:spLocks noChangeArrowheads="1"/>
            </p:cNvSpPr>
            <p:nvPr/>
          </p:nvSpPr>
          <p:spPr bwMode="auto">
            <a:xfrm>
              <a:off x="8686265" y="2581369"/>
              <a:ext cx="1358377" cy="749182"/>
            </a:xfrm>
            <a:prstGeom prst="rect">
              <a:avLst/>
            </a:prstGeom>
            <a:noFill/>
            <a:ln w="9525">
              <a:noFill/>
              <a:miter lim="800000"/>
              <a:headEnd/>
              <a:tailEnd/>
            </a:ln>
          </p:spPr>
          <p:txBody>
            <a:bodyPr lIns="91433" tIns="45718" rIns="91433" bIns="45718">
              <a:spAutoFit/>
            </a:bodyPr>
            <a:lstStyle/>
            <a:p>
              <a:r>
                <a:rPr lang="en-US" sz="1400">
                  <a:solidFill>
                    <a:schemeClr val="bg1"/>
                  </a:solidFill>
                </a:rPr>
                <a:t>…….</a:t>
              </a:r>
            </a:p>
          </p:txBody>
        </p:sp>
        <p:sp>
          <p:nvSpPr>
            <p:cNvPr id="45128" name="Text Box 67"/>
            <p:cNvSpPr txBox="1">
              <a:spLocks noChangeArrowheads="1"/>
            </p:cNvSpPr>
            <p:nvPr/>
          </p:nvSpPr>
          <p:spPr bwMode="auto">
            <a:xfrm>
              <a:off x="8301781" y="1105682"/>
              <a:ext cx="408316" cy="899019"/>
            </a:xfrm>
            <a:prstGeom prst="rect">
              <a:avLst/>
            </a:prstGeom>
            <a:noFill/>
            <a:ln w="9525">
              <a:noFill/>
              <a:miter lim="800000"/>
              <a:headEnd/>
              <a:tailEnd/>
            </a:ln>
          </p:spPr>
          <p:txBody>
            <a:bodyPr wrap="none" lIns="91433" tIns="45718" rIns="91433" bIns="45718">
              <a:spAutoFit/>
            </a:bodyPr>
            <a:lstStyle/>
            <a:p>
              <a:endParaRPr lang="en-US">
                <a:solidFill>
                  <a:srgbClr val="000000"/>
                </a:solidFill>
              </a:endParaRPr>
            </a:p>
          </p:txBody>
        </p:sp>
        <p:sp>
          <p:nvSpPr>
            <p:cNvPr id="45129" name="Text Box 68"/>
            <p:cNvSpPr txBox="1">
              <a:spLocks noChangeArrowheads="1"/>
            </p:cNvSpPr>
            <p:nvPr/>
          </p:nvSpPr>
          <p:spPr bwMode="auto">
            <a:xfrm rot="5400000">
              <a:off x="9667032" y="2083557"/>
              <a:ext cx="572739" cy="680334"/>
            </a:xfrm>
            <a:prstGeom prst="rect">
              <a:avLst/>
            </a:prstGeom>
            <a:noFill/>
            <a:ln w="9525">
              <a:noFill/>
              <a:miter lim="800000"/>
              <a:headEnd/>
              <a:tailEnd/>
            </a:ln>
          </p:spPr>
          <p:txBody>
            <a:bodyPr lIns="91433" tIns="45718" rIns="91433" bIns="45718">
              <a:spAutoFit/>
            </a:bodyPr>
            <a:lstStyle/>
            <a:p>
              <a:r>
                <a:rPr lang="en-US" sz="1400">
                  <a:solidFill>
                    <a:schemeClr val="bg1"/>
                  </a:solidFill>
                </a:rPr>
                <a:t>…</a:t>
              </a:r>
            </a:p>
          </p:txBody>
        </p:sp>
        <p:sp>
          <p:nvSpPr>
            <p:cNvPr id="45130" name="Text Box 69"/>
            <p:cNvSpPr txBox="1">
              <a:spLocks noChangeArrowheads="1"/>
            </p:cNvSpPr>
            <p:nvPr/>
          </p:nvSpPr>
          <p:spPr bwMode="auto">
            <a:xfrm rot="5400000">
              <a:off x="8302799" y="2073326"/>
              <a:ext cx="572739" cy="680334"/>
            </a:xfrm>
            <a:prstGeom prst="rect">
              <a:avLst/>
            </a:prstGeom>
            <a:noFill/>
            <a:ln w="9525">
              <a:noFill/>
              <a:miter lim="800000"/>
              <a:headEnd/>
              <a:tailEnd/>
            </a:ln>
          </p:spPr>
          <p:txBody>
            <a:bodyPr lIns="91433" tIns="45718" rIns="91433" bIns="45718">
              <a:spAutoFit/>
            </a:bodyPr>
            <a:lstStyle/>
            <a:p>
              <a:r>
                <a:rPr lang="en-US" sz="1400">
                  <a:solidFill>
                    <a:schemeClr val="bg1"/>
                  </a:solidFill>
                </a:rPr>
                <a:t>…</a:t>
              </a:r>
            </a:p>
          </p:txBody>
        </p:sp>
        <p:sp>
          <p:nvSpPr>
            <p:cNvPr id="45131" name="Text Box 70"/>
            <p:cNvSpPr txBox="1">
              <a:spLocks noChangeArrowheads="1"/>
            </p:cNvSpPr>
            <p:nvPr/>
          </p:nvSpPr>
          <p:spPr bwMode="auto">
            <a:xfrm rot="5400000">
              <a:off x="8314510" y="1262695"/>
              <a:ext cx="572739" cy="680334"/>
            </a:xfrm>
            <a:prstGeom prst="rect">
              <a:avLst/>
            </a:prstGeom>
            <a:noFill/>
            <a:ln w="9525">
              <a:noFill/>
              <a:miter lim="800000"/>
              <a:headEnd/>
              <a:tailEnd/>
            </a:ln>
          </p:spPr>
          <p:txBody>
            <a:bodyPr lIns="91433" tIns="45718" rIns="91433" bIns="45718">
              <a:spAutoFit/>
            </a:bodyPr>
            <a:lstStyle/>
            <a:p>
              <a:r>
                <a:rPr lang="en-US" sz="1400">
                  <a:solidFill>
                    <a:schemeClr val="bg1"/>
                  </a:solidFill>
                </a:rPr>
                <a:t>…</a:t>
              </a:r>
            </a:p>
          </p:txBody>
        </p:sp>
        <p:sp>
          <p:nvSpPr>
            <p:cNvPr id="45132" name="Text Box 71"/>
            <p:cNvSpPr txBox="1">
              <a:spLocks noChangeArrowheads="1"/>
            </p:cNvSpPr>
            <p:nvPr/>
          </p:nvSpPr>
          <p:spPr bwMode="auto">
            <a:xfrm rot="5400000">
              <a:off x="9655325" y="1249638"/>
              <a:ext cx="572739" cy="680334"/>
            </a:xfrm>
            <a:prstGeom prst="rect">
              <a:avLst/>
            </a:prstGeom>
            <a:noFill/>
            <a:ln w="9525">
              <a:noFill/>
              <a:miter lim="800000"/>
              <a:headEnd/>
              <a:tailEnd/>
            </a:ln>
          </p:spPr>
          <p:txBody>
            <a:bodyPr lIns="91433" tIns="45718" rIns="91433" bIns="45718">
              <a:spAutoFit/>
            </a:bodyPr>
            <a:lstStyle/>
            <a:p>
              <a:r>
                <a:rPr lang="en-US" sz="1400">
                  <a:solidFill>
                    <a:schemeClr val="bg1"/>
                  </a:solidFill>
                </a:rPr>
                <a:t>…</a:t>
              </a:r>
            </a:p>
          </p:txBody>
        </p:sp>
        <p:sp>
          <p:nvSpPr>
            <p:cNvPr id="45133" name="Text Box 105"/>
            <p:cNvSpPr txBox="1">
              <a:spLocks noChangeArrowheads="1"/>
            </p:cNvSpPr>
            <p:nvPr/>
          </p:nvSpPr>
          <p:spPr bwMode="auto">
            <a:xfrm>
              <a:off x="8932181" y="1198963"/>
              <a:ext cx="670389" cy="412045"/>
            </a:xfrm>
            <a:prstGeom prst="rect">
              <a:avLst/>
            </a:prstGeom>
            <a:noFill/>
            <a:ln w="9525">
              <a:noFill/>
              <a:miter lim="800000"/>
              <a:headEnd/>
              <a:tailEnd/>
            </a:ln>
          </p:spPr>
          <p:txBody>
            <a:bodyPr wrap="none" lIns="91433" tIns="45718" rIns="91433" bIns="45718">
              <a:spAutoFit/>
            </a:bodyPr>
            <a:lstStyle/>
            <a:p>
              <a:r>
                <a:rPr lang="en-US" sz="500">
                  <a:solidFill>
                    <a:schemeClr val="bg1"/>
                  </a:solidFill>
                </a:rPr>
                <a:t>N=3</a:t>
              </a:r>
            </a:p>
          </p:txBody>
        </p:sp>
      </p:grpSp>
      <p:sp>
        <p:nvSpPr>
          <p:cNvPr id="45089" name="Text Box 43"/>
          <p:cNvSpPr txBox="1">
            <a:spLocks noChangeArrowheads="1"/>
          </p:cNvSpPr>
          <p:nvPr/>
        </p:nvSpPr>
        <p:spPr bwMode="auto">
          <a:xfrm>
            <a:off x="4621213" y="2228850"/>
            <a:ext cx="987425" cy="287338"/>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Cell</a:t>
            </a:r>
          </a:p>
          <a:p>
            <a:pPr algn="ctr"/>
            <a:r>
              <a:rPr lang="en-US" sz="800">
                <a:solidFill>
                  <a:srgbClr val="FFFF00"/>
                </a:solidFill>
              </a:rPr>
              <a:t> Phones </a:t>
            </a:r>
          </a:p>
        </p:txBody>
      </p:sp>
      <p:grpSp>
        <p:nvGrpSpPr>
          <p:cNvPr id="45090" name="Group 6"/>
          <p:cNvGrpSpPr>
            <a:grpSpLocks/>
          </p:cNvGrpSpPr>
          <p:nvPr/>
        </p:nvGrpSpPr>
        <p:grpSpPr bwMode="auto">
          <a:xfrm>
            <a:off x="6551613" y="3335338"/>
            <a:ext cx="473075" cy="484187"/>
            <a:chOff x="1772736" y="457201"/>
            <a:chExt cx="2799263" cy="3308690"/>
          </a:xfrm>
        </p:grpSpPr>
        <p:sp>
          <p:nvSpPr>
            <p:cNvPr id="45101" name="Line 2"/>
            <p:cNvSpPr>
              <a:spLocks noChangeShapeType="1"/>
            </p:cNvSpPr>
            <p:nvPr/>
          </p:nvSpPr>
          <p:spPr bwMode="auto">
            <a:xfrm>
              <a:off x="2039241" y="1777061"/>
              <a:ext cx="0" cy="1988830"/>
            </a:xfrm>
            <a:prstGeom prst="line">
              <a:avLst/>
            </a:prstGeom>
            <a:noFill/>
            <a:ln w="38100">
              <a:solidFill>
                <a:schemeClr val="bg1"/>
              </a:solidFill>
              <a:round/>
              <a:headEnd/>
              <a:tailEnd/>
            </a:ln>
          </p:spPr>
          <p:txBody>
            <a:bodyPr/>
            <a:lstStyle/>
            <a:p>
              <a:endParaRPr lang="en-US"/>
            </a:p>
          </p:txBody>
        </p:sp>
        <p:sp>
          <p:nvSpPr>
            <p:cNvPr id="45102" name="Line 3"/>
            <p:cNvSpPr>
              <a:spLocks noChangeShapeType="1"/>
            </p:cNvSpPr>
            <p:nvPr/>
          </p:nvSpPr>
          <p:spPr bwMode="auto">
            <a:xfrm>
              <a:off x="4291010" y="1775158"/>
              <a:ext cx="0" cy="1988830"/>
            </a:xfrm>
            <a:prstGeom prst="line">
              <a:avLst/>
            </a:prstGeom>
            <a:noFill/>
            <a:ln w="38100">
              <a:solidFill>
                <a:schemeClr val="bg1"/>
              </a:solidFill>
              <a:round/>
              <a:headEnd/>
              <a:tailEnd/>
            </a:ln>
          </p:spPr>
          <p:txBody>
            <a:bodyPr/>
            <a:lstStyle/>
            <a:p>
              <a:endParaRPr lang="en-US"/>
            </a:p>
          </p:txBody>
        </p:sp>
        <p:sp>
          <p:nvSpPr>
            <p:cNvPr id="45103" name="Line 4"/>
            <p:cNvSpPr>
              <a:spLocks noChangeShapeType="1"/>
            </p:cNvSpPr>
            <p:nvPr/>
          </p:nvSpPr>
          <p:spPr bwMode="auto">
            <a:xfrm flipV="1">
              <a:off x="1772736" y="875902"/>
              <a:ext cx="1068915" cy="1191395"/>
            </a:xfrm>
            <a:prstGeom prst="line">
              <a:avLst/>
            </a:prstGeom>
            <a:noFill/>
            <a:ln w="38100">
              <a:solidFill>
                <a:schemeClr val="bg1"/>
              </a:solidFill>
              <a:round/>
              <a:headEnd/>
              <a:tailEnd/>
            </a:ln>
          </p:spPr>
          <p:txBody>
            <a:bodyPr/>
            <a:lstStyle/>
            <a:p>
              <a:endParaRPr lang="en-US"/>
            </a:p>
          </p:txBody>
        </p:sp>
        <p:sp>
          <p:nvSpPr>
            <p:cNvPr id="45104" name="Line 5"/>
            <p:cNvSpPr>
              <a:spLocks noChangeShapeType="1"/>
            </p:cNvSpPr>
            <p:nvPr/>
          </p:nvSpPr>
          <p:spPr bwMode="auto">
            <a:xfrm>
              <a:off x="3388179" y="866385"/>
              <a:ext cx="1183820" cy="1165703"/>
            </a:xfrm>
            <a:prstGeom prst="line">
              <a:avLst/>
            </a:prstGeom>
            <a:noFill/>
            <a:ln w="38100">
              <a:solidFill>
                <a:schemeClr val="bg1"/>
              </a:solidFill>
              <a:round/>
              <a:headEnd/>
              <a:tailEnd/>
            </a:ln>
          </p:spPr>
          <p:txBody>
            <a:bodyPr/>
            <a:lstStyle/>
            <a:p>
              <a:endParaRPr lang="en-US"/>
            </a:p>
          </p:txBody>
        </p:sp>
        <p:sp>
          <p:nvSpPr>
            <p:cNvPr id="45105" name="Line 6"/>
            <p:cNvSpPr>
              <a:spLocks noChangeShapeType="1"/>
            </p:cNvSpPr>
            <p:nvPr/>
          </p:nvSpPr>
          <p:spPr bwMode="auto">
            <a:xfrm>
              <a:off x="2038275" y="3763035"/>
              <a:ext cx="2260460" cy="0"/>
            </a:xfrm>
            <a:prstGeom prst="line">
              <a:avLst/>
            </a:prstGeom>
            <a:noFill/>
            <a:ln w="38100">
              <a:solidFill>
                <a:schemeClr val="bg1"/>
              </a:solidFill>
              <a:round/>
              <a:headEnd/>
              <a:tailEnd/>
            </a:ln>
          </p:spPr>
          <p:txBody>
            <a:bodyPr/>
            <a:lstStyle/>
            <a:p>
              <a:endParaRPr lang="en-US"/>
            </a:p>
          </p:txBody>
        </p:sp>
        <p:sp>
          <p:nvSpPr>
            <p:cNvPr id="45106" name="Line 7"/>
            <p:cNvSpPr>
              <a:spLocks noChangeShapeType="1"/>
            </p:cNvSpPr>
            <p:nvPr/>
          </p:nvSpPr>
          <p:spPr bwMode="auto">
            <a:xfrm>
              <a:off x="2849376" y="457201"/>
              <a:ext cx="0" cy="1948863"/>
            </a:xfrm>
            <a:prstGeom prst="line">
              <a:avLst/>
            </a:prstGeom>
            <a:noFill/>
            <a:ln w="38100">
              <a:solidFill>
                <a:schemeClr val="bg1"/>
              </a:solidFill>
              <a:round/>
              <a:headEnd/>
              <a:tailEnd/>
            </a:ln>
          </p:spPr>
          <p:txBody>
            <a:bodyPr/>
            <a:lstStyle/>
            <a:p>
              <a:endParaRPr lang="en-US"/>
            </a:p>
          </p:txBody>
        </p:sp>
        <p:sp>
          <p:nvSpPr>
            <p:cNvPr id="45107" name="Line 8"/>
            <p:cNvSpPr>
              <a:spLocks noChangeShapeType="1"/>
            </p:cNvSpPr>
            <p:nvPr/>
          </p:nvSpPr>
          <p:spPr bwMode="auto">
            <a:xfrm>
              <a:off x="3396867" y="465765"/>
              <a:ext cx="0" cy="1948863"/>
            </a:xfrm>
            <a:prstGeom prst="line">
              <a:avLst/>
            </a:prstGeom>
            <a:noFill/>
            <a:ln w="38100">
              <a:solidFill>
                <a:schemeClr val="bg1"/>
              </a:solidFill>
              <a:round/>
              <a:headEnd/>
              <a:tailEnd/>
            </a:ln>
          </p:spPr>
          <p:txBody>
            <a:bodyPr/>
            <a:lstStyle/>
            <a:p>
              <a:endParaRPr lang="en-US"/>
            </a:p>
          </p:txBody>
        </p:sp>
        <p:sp>
          <p:nvSpPr>
            <p:cNvPr id="45108" name="Line 9"/>
            <p:cNvSpPr>
              <a:spLocks noChangeShapeType="1"/>
            </p:cNvSpPr>
            <p:nvPr/>
          </p:nvSpPr>
          <p:spPr bwMode="auto">
            <a:xfrm flipH="1">
              <a:off x="2442858" y="2397500"/>
              <a:ext cx="407481" cy="373023"/>
            </a:xfrm>
            <a:prstGeom prst="line">
              <a:avLst/>
            </a:prstGeom>
            <a:noFill/>
            <a:ln w="38100">
              <a:solidFill>
                <a:schemeClr val="bg1"/>
              </a:solidFill>
              <a:round/>
              <a:headEnd/>
              <a:tailEnd/>
            </a:ln>
          </p:spPr>
          <p:txBody>
            <a:bodyPr/>
            <a:lstStyle/>
            <a:p>
              <a:endParaRPr lang="en-US"/>
            </a:p>
          </p:txBody>
        </p:sp>
        <p:sp>
          <p:nvSpPr>
            <p:cNvPr id="45109" name="Line 10"/>
            <p:cNvSpPr>
              <a:spLocks noChangeShapeType="1"/>
            </p:cNvSpPr>
            <p:nvPr/>
          </p:nvSpPr>
          <p:spPr bwMode="auto">
            <a:xfrm>
              <a:off x="3393004" y="2427950"/>
              <a:ext cx="463487" cy="365412"/>
            </a:xfrm>
            <a:prstGeom prst="line">
              <a:avLst/>
            </a:prstGeom>
            <a:noFill/>
            <a:ln w="38100">
              <a:solidFill>
                <a:schemeClr val="bg1"/>
              </a:solidFill>
              <a:round/>
              <a:headEnd/>
              <a:tailEnd/>
            </a:ln>
          </p:spPr>
          <p:txBody>
            <a:bodyPr/>
            <a:lstStyle/>
            <a:p>
              <a:endParaRPr lang="en-US"/>
            </a:p>
          </p:txBody>
        </p:sp>
      </p:grpSp>
      <p:sp>
        <p:nvSpPr>
          <p:cNvPr id="45091" name="Text Box 43"/>
          <p:cNvSpPr txBox="1">
            <a:spLocks noChangeArrowheads="1"/>
          </p:cNvSpPr>
          <p:nvPr/>
        </p:nvSpPr>
        <p:spPr bwMode="auto">
          <a:xfrm>
            <a:off x="5745163" y="3584575"/>
            <a:ext cx="985837" cy="287338"/>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Hut </a:t>
            </a:r>
          </a:p>
          <a:p>
            <a:pPr algn="ctr"/>
            <a:r>
              <a:rPr lang="en-US" sz="800">
                <a:solidFill>
                  <a:srgbClr val="FFFF00"/>
                </a:solidFill>
              </a:rPr>
              <a:t>Observatory </a:t>
            </a:r>
          </a:p>
        </p:txBody>
      </p:sp>
      <p:pic>
        <p:nvPicPr>
          <p:cNvPr id="45092" name="Picture 23"/>
          <p:cNvPicPr>
            <a:picLocks noChangeAspect="1" noChangeArrowheads="1"/>
          </p:cNvPicPr>
          <p:nvPr/>
        </p:nvPicPr>
        <p:blipFill>
          <a:blip r:embed="rId12"/>
          <a:srcRect/>
          <a:stretch>
            <a:fillRect/>
          </a:stretch>
        </p:blipFill>
        <p:spPr bwMode="auto">
          <a:xfrm>
            <a:off x="6516688" y="2668588"/>
            <a:ext cx="179387" cy="301625"/>
          </a:xfrm>
          <a:prstGeom prst="rect">
            <a:avLst/>
          </a:prstGeom>
          <a:noFill/>
          <a:ln w="9525">
            <a:noFill/>
            <a:miter lim="800000"/>
            <a:headEnd/>
            <a:tailEnd/>
          </a:ln>
        </p:spPr>
      </p:pic>
      <p:sp>
        <p:nvSpPr>
          <p:cNvPr id="45093" name="Text Box 80"/>
          <p:cNvSpPr txBox="1">
            <a:spLocks noChangeArrowheads="1"/>
          </p:cNvSpPr>
          <p:nvPr/>
        </p:nvSpPr>
        <p:spPr bwMode="auto">
          <a:xfrm>
            <a:off x="6456363" y="2963863"/>
            <a:ext cx="300037" cy="161925"/>
          </a:xfrm>
          <a:prstGeom prst="rect">
            <a:avLst/>
          </a:prstGeom>
          <a:noFill/>
          <a:ln w="9525">
            <a:noFill/>
            <a:miter lim="800000"/>
            <a:headEnd/>
            <a:tailEnd/>
          </a:ln>
        </p:spPr>
        <p:txBody>
          <a:bodyPr wrap="none" lIns="41026" tIns="20514" rIns="41026" bIns="20514">
            <a:spAutoFit/>
          </a:bodyPr>
          <a:lstStyle/>
          <a:p>
            <a:pPr algn="ctr"/>
            <a:r>
              <a:rPr lang="en-US" sz="800">
                <a:solidFill>
                  <a:srgbClr val="FFFF00"/>
                </a:solidFill>
              </a:rPr>
              <a:t>LPG</a:t>
            </a:r>
            <a:endParaRPr lang="en-US" sz="800" baseline="30000">
              <a:solidFill>
                <a:srgbClr val="FFFF00"/>
              </a:solidFill>
            </a:endParaRPr>
          </a:p>
        </p:txBody>
      </p:sp>
      <p:sp>
        <p:nvSpPr>
          <p:cNvPr id="45094" name="Text Box 34"/>
          <p:cNvSpPr txBox="1">
            <a:spLocks noChangeArrowheads="1"/>
          </p:cNvSpPr>
          <p:nvPr/>
        </p:nvSpPr>
        <p:spPr bwMode="auto">
          <a:xfrm>
            <a:off x="6750050" y="2352675"/>
            <a:ext cx="985838" cy="287338"/>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Improved Stove-2 </a:t>
            </a:r>
          </a:p>
          <a:p>
            <a:pPr algn="ctr"/>
            <a:r>
              <a:rPr lang="en-US" sz="800">
                <a:solidFill>
                  <a:srgbClr val="FFFF00"/>
                </a:solidFill>
              </a:rPr>
              <a:t>(IS-2)</a:t>
            </a:r>
          </a:p>
        </p:txBody>
      </p:sp>
      <p:sp>
        <p:nvSpPr>
          <p:cNvPr id="45095" name="Text Box 34"/>
          <p:cNvSpPr txBox="1">
            <a:spLocks noChangeArrowheads="1"/>
          </p:cNvSpPr>
          <p:nvPr/>
        </p:nvSpPr>
        <p:spPr bwMode="auto">
          <a:xfrm>
            <a:off x="6245225" y="3992563"/>
            <a:ext cx="985838" cy="409575"/>
          </a:xfrm>
          <a:prstGeom prst="rect">
            <a:avLst/>
          </a:prstGeom>
          <a:noFill/>
          <a:ln w="9525">
            <a:noFill/>
            <a:miter lim="800000"/>
            <a:headEnd/>
            <a:tailEnd/>
          </a:ln>
        </p:spPr>
        <p:txBody>
          <a:bodyPr lIns="41026" tIns="20514" rIns="41026" bIns="20514">
            <a:spAutoFit/>
          </a:bodyPr>
          <a:lstStyle/>
          <a:p>
            <a:pPr algn="ctr"/>
            <a:r>
              <a:rPr lang="en-US" sz="800">
                <a:solidFill>
                  <a:srgbClr val="FFFF00"/>
                </a:solidFill>
              </a:rPr>
              <a:t>Improved </a:t>
            </a:r>
          </a:p>
          <a:p>
            <a:pPr algn="ctr"/>
            <a:r>
              <a:rPr lang="en-US" sz="800">
                <a:solidFill>
                  <a:srgbClr val="FFFF00"/>
                </a:solidFill>
              </a:rPr>
              <a:t>Stove-2 </a:t>
            </a:r>
          </a:p>
          <a:p>
            <a:pPr algn="ctr"/>
            <a:r>
              <a:rPr lang="en-US" sz="800">
                <a:solidFill>
                  <a:srgbClr val="FFFF00"/>
                </a:solidFill>
              </a:rPr>
              <a:t>(IS-2)</a:t>
            </a:r>
          </a:p>
        </p:txBody>
      </p:sp>
      <p:pic>
        <p:nvPicPr>
          <p:cNvPr id="45096" name="Picture 8"/>
          <p:cNvPicPr>
            <a:picLocks noChangeAspect="1"/>
          </p:cNvPicPr>
          <p:nvPr/>
        </p:nvPicPr>
        <p:blipFill>
          <a:blip r:embed="rId13"/>
          <a:srcRect/>
          <a:stretch>
            <a:fillRect/>
          </a:stretch>
        </p:blipFill>
        <p:spPr bwMode="auto">
          <a:xfrm>
            <a:off x="6049963" y="3976688"/>
            <a:ext cx="406400" cy="481012"/>
          </a:xfrm>
          <a:prstGeom prst="rect">
            <a:avLst/>
          </a:prstGeom>
          <a:noFill/>
          <a:ln w="9525">
            <a:noFill/>
            <a:miter lim="800000"/>
            <a:headEnd/>
            <a:tailEnd/>
          </a:ln>
        </p:spPr>
      </p:pic>
      <p:pic>
        <p:nvPicPr>
          <p:cNvPr id="45097" name="Picture 197"/>
          <p:cNvPicPr>
            <a:picLocks noChangeAspect="1"/>
          </p:cNvPicPr>
          <p:nvPr/>
        </p:nvPicPr>
        <p:blipFill>
          <a:blip r:embed="rId13"/>
          <a:srcRect/>
          <a:stretch>
            <a:fillRect/>
          </a:stretch>
        </p:blipFill>
        <p:spPr bwMode="auto">
          <a:xfrm>
            <a:off x="6937375" y="1843088"/>
            <a:ext cx="406400" cy="479425"/>
          </a:xfrm>
          <a:prstGeom prst="rect">
            <a:avLst/>
          </a:prstGeom>
          <a:noFill/>
          <a:ln w="9525">
            <a:noFill/>
            <a:miter lim="800000"/>
            <a:headEnd/>
            <a:tailEnd/>
          </a:ln>
        </p:spPr>
      </p:pic>
      <p:sp>
        <p:nvSpPr>
          <p:cNvPr id="45098" name="TextBox 76"/>
          <p:cNvSpPr txBox="1">
            <a:spLocks noChangeArrowheads="1"/>
          </p:cNvSpPr>
          <p:nvPr/>
        </p:nvSpPr>
        <p:spPr bwMode="auto">
          <a:xfrm>
            <a:off x="1371600" y="304800"/>
            <a:ext cx="6223000" cy="954088"/>
          </a:xfrm>
          <a:prstGeom prst="rect">
            <a:avLst/>
          </a:prstGeom>
          <a:noFill/>
          <a:ln w="9525">
            <a:noFill/>
            <a:miter lim="800000"/>
            <a:headEnd/>
            <a:tailEnd/>
          </a:ln>
        </p:spPr>
        <p:txBody>
          <a:bodyPr wrap="none">
            <a:spAutoFit/>
          </a:bodyPr>
          <a:lstStyle/>
          <a:p>
            <a:r>
              <a:rPr lang="en-US" sz="2800"/>
              <a:t>Demonstration Phase: 2011 to 2013</a:t>
            </a:r>
          </a:p>
          <a:p>
            <a:r>
              <a:rPr lang="en-US" sz="2800"/>
              <a:t>Area: 100 Km</a:t>
            </a:r>
            <a:r>
              <a:rPr lang="en-US" sz="2800" baseline="30000"/>
              <a:t>2</a:t>
            </a:r>
            <a:r>
              <a:rPr lang="en-US" sz="2800"/>
              <a:t>; Population: 50,000</a:t>
            </a:r>
            <a:endParaRPr lang="en-US" sz="2800" baseline="30000"/>
          </a:p>
        </p:txBody>
      </p:sp>
      <p:sp>
        <p:nvSpPr>
          <p:cNvPr id="45099" name="TextBox 77"/>
          <p:cNvSpPr txBox="1">
            <a:spLocks noChangeArrowheads="1"/>
          </p:cNvSpPr>
          <p:nvPr/>
        </p:nvSpPr>
        <p:spPr bwMode="auto">
          <a:xfrm>
            <a:off x="685800" y="5410200"/>
            <a:ext cx="3927475" cy="461963"/>
          </a:xfrm>
          <a:prstGeom prst="rect">
            <a:avLst/>
          </a:prstGeom>
          <a:noFill/>
          <a:ln w="9525">
            <a:noFill/>
            <a:miter lim="800000"/>
            <a:headEnd/>
            <a:tailEnd/>
          </a:ln>
        </p:spPr>
        <p:txBody>
          <a:bodyPr wrap="none">
            <a:spAutoFit/>
          </a:bodyPr>
          <a:lstStyle/>
          <a:p>
            <a:r>
              <a:rPr lang="en-US" sz="2400"/>
              <a:t>Untreated Control Region</a:t>
            </a:r>
          </a:p>
        </p:txBody>
      </p:sp>
      <p:sp>
        <p:nvSpPr>
          <p:cNvPr id="45100" name="TextBox 78"/>
          <p:cNvSpPr txBox="1">
            <a:spLocks noChangeArrowheads="1"/>
          </p:cNvSpPr>
          <p:nvPr/>
        </p:nvSpPr>
        <p:spPr bwMode="auto">
          <a:xfrm>
            <a:off x="4876800" y="5410200"/>
            <a:ext cx="3071813" cy="461963"/>
          </a:xfrm>
          <a:prstGeom prst="rect">
            <a:avLst/>
          </a:prstGeom>
          <a:noFill/>
          <a:ln w="9525">
            <a:noFill/>
            <a:miter lim="800000"/>
            <a:headEnd/>
            <a:tailEnd/>
          </a:ln>
        </p:spPr>
        <p:txBody>
          <a:bodyPr wrap="none">
            <a:spAutoFit/>
          </a:bodyPr>
          <a:lstStyle/>
          <a:p>
            <a:r>
              <a:rPr lang="en-US" sz="2400"/>
              <a:t>Intervention Region</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0"/>
            <a:ext cx="9144000" cy="2678113"/>
          </a:xfrm>
          <a:prstGeom prst="rect">
            <a:avLst/>
          </a:prstGeom>
          <a:solidFill>
            <a:schemeClr val="tx1"/>
          </a:solidFill>
          <a:ln w="9525">
            <a:noFill/>
            <a:miter lim="800000"/>
            <a:headEnd/>
            <a:tailEnd/>
          </a:ln>
        </p:spPr>
        <p:txBody>
          <a:bodyPr>
            <a:spAutoFit/>
          </a:bodyPr>
          <a:lstStyle/>
          <a:p>
            <a:r>
              <a:rPr lang="en-US" sz="2400"/>
              <a:t>		</a:t>
            </a:r>
            <a:r>
              <a:rPr lang="en-US" sz="2400" i="1" u="sng">
                <a:solidFill>
                  <a:srgbClr val="FFFF00"/>
                </a:solidFill>
              </a:rPr>
              <a:t>Bottom to Top of the Pyramid </a:t>
            </a:r>
          </a:p>
          <a:p>
            <a:endParaRPr lang="en-US" sz="2400">
              <a:solidFill>
                <a:srgbClr val="FFFF00"/>
              </a:solidFill>
            </a:endParaRPr>
          </a:p>
          <a:p>
            <a:r>
              <a:rPr lang="en-US" sz="2400">
                <a:solidFill>
                  <a:srgbClr val="FFFF00"/>
                </a:solidFill>
              </a:rPr>
              <a:t> </a:t>
            </a:r>
          </a:p>
          <a:p>
            <a:r>
              <a:rPr lang="en-US" sz="2400" i="1">
                <a:solidFill>
                  <a:srgbClr val="FFFF00"/>
                </a:solidFill>
              </a:rPr>
              <a:t>The  three to four billion people who live on less than $2 per day constitute the bottom of the economic and energy pyramid.</a:t>
            </a:r>
          </a:p>
          <a:p>
            <a:endParaRPr lang="en-US" sz="2400" i="1">
              <a:solidFill>
                <a:srgbClr val="FFFF00"/>
              </a:solidFill>
            </a:endParaRPr>
          </a:p>
        </p:txBody>
      </p:sp>
      <p:sp>
        <p:nvSpPr>
          <p:cNvPr id="54276" name="TextBox 4"/>
          <p:cNvSpPr txBox="1">
            <a:spLocks noChangeArrowheads="1"/>
          </p:cNvSpPr>
          <p:nvPr/>
        </p:nvSpPr>
        <p:spPr bwMode="auto">
          <a:xfrm>
            <a:off x="6926263" y="3048000"/>
            <a:ext cx="2287587" cy="2862263"/>
          </a:xfrm>
          <a:prstGeom prst="rect">
            <a:avLst/>
          </a:prstGeom>
          <a:noFill/>
          <a:ln w="9525">
            <a:noFill/>
            <a:miter lim="800000"/>
            <a:headEnd/>
            <a:tailEnd/>
          </a:ln>
        </p:spPr>
        <p:txBody>
          <a:bodyPr wrap="none">
            <a:spAutoFit/>
          </a:bodyPr>
          <a:lstStyle/>
          <a:p>
            <a:pPr>
              <a:defRPr/>
            </a:pPr>
            <a:r>
              <a:rPr lang="en-US" sz="2000" cap="all" dirty="0">
                <a:solidFill>
                  <a:srgbClr val="00B050"/>
                </a:solidFill>
                <a:latin typeface="Arial" charset="0"/>
                <a:cs typeface="Arial" charset="0"/>
              </a:rPr>
              <a:t>CAN WE STEER</a:t>
            </a:r>
            <a:br>
              <a:rPr lang="en-US" sz="2000" cap="all" dirty="0">
                <a:solidFill>
                  <a:srgbClr val="00B050"/>
                </a:solidFill>
                <a:latin typeface="Arial" charset="0"/>
                <a:cs typeface="Arial" charset="0"/>
              </a:rPr>
            </a:br>
            <a:r>
              <a:rPr lang="en-US" sz="2000" cap="all" dirty="0">
                <a:solidFill>
                  <a:srgbClr val="00B050"/>
                </a:solidFill>
                <a:latin typeface="Arial" charset="0"/>
                <a:cs typeface="Arial" charset="0"/>
              </a:rPr>
              <a:t>THEM INTO A </a:t>
            </a:r>
          </a:p>
          <a:p>
            <a:pPr>
              <a:defRPr/>
            </a:pPr>
            <a:r>
              <a:rPr lang="en-US" sz="2000" cap="all" dirty="0">
                <a:solidFill>
                  <a:srgbClr val="00B050"/>
                </a:solidFill>
                <a:latin typeface="Arial" charset="0"/>
                <a:cs typeface="Arial" charset="0"/>
              </a:rPr>
              <a:t>SUSTAINABLE</a:t>
            </a:r>
          </a:p>
          <a:p>
            <a:pPr>
              <a:defRPr/>
            </a:pPr>
            <a:r>
              <a:rPr lang="en-US" sz="2000" cap="all" dirty="0">
                <a:solidFill>
                  <a:srgbClr val="00B050"/>
                </a:solidFill>
                <a:latin typeface="Arial" charset="0"/>
                <a:cs typeface="Arial" charset="0"/>
              </a:rPr>
              <a:t>NON-FOSSIL </a:t>
            </a:r>
          </a:p>
          <a:p>
            <a:pPr>
              <a:defRPr/>
            </a:pPr>
            <a:r>
              <a:rPr lang="en-US" sz="2000" cap="all" dirty="0">
                <a:solidFill>
                  <a:srgbClr val="00B050"/>
                </a:solidFill>
                <a:latin typeface="Arial" charset="0"/>
                <a:cs typeface="Arial" charset="0"/>
              </a:rPr>
              <a:t>FUEL PATHWAY</a:t>
            </a:r>
          </a:p>
          <a:p>
            <a:pPr>
              <a:defRPr/>
            </a:pPr>
            <a:r>
              <a:rPr lang="en-US" sz="2000" cap="all" dirty="0">
                <a:solidFill>
                  <a:srgbClr val="00B050"/>
                </a:solidFill>
                <a:latin typeface="Arial" charset="0"/>
                <a:cs typeface="Arial" charset="0"/>
              </a:rPr>
              <a:t> and enable </a:t>
            </a:r>
          </a:p>
          <a:p>
            <a:pPr>
              <a:defRPr/>
            </a:pPr>
            <a:r>
              <a:rPr lang="en-US" sz="2000" cap="all" dirty="0">
                <a:solidFill>
                  <a:srgbClr val="00B050"/>
                </a:solidFill>
                <a:latin typeface="Arial" charset="0"/>
                <a:cs typeface="Arial" charset="0"/>
              </a:rPr>
              <a:t>Them To climb </a:t>
            </a:r>
          </a:p>
          <a:p>
            <a:pPr>
              <a:defRPr/>
            </a:pPr>
            <a:r>
              <a:rPr lang="en-US" sz="2000" cap="all" dirty="0">
                <a:solidFill>
                  <a:srgbClr val="00B050"/>
                </a:solidFill>
                <a:latin typeface="Arial" charset="0"/>
                <a:cs typeface="Arial" charset="0"/>
              </a:rPr>
              <a:t>the  energy</a:t>
            </a:r>
          </a:p>
          <a:p>
            <a:pPr>
              <a:defRPr/>
            </a:pPr>
            <a:r>
              <a:rPr lang="en-US" sz="2000" cap="all" dirty="0">
                <a:solidFill>
                  <a:srgbClr val="00B050"/>
                </a:solidFill>
                <a:latin typeface="Arial" charset="0"/>
                <a:cs typeface="Arial" charset="0"/>
              </a:rPr>
              <a:t>pyramid?</a:t>
            </a:r>
          </a:p>
        </p:txBody>
      </p:sp>
      <p:pic>
        <p:nvPicPr>
          <p:cNvPr id="46084" name="Picture 2" descr="ferguson_india_pollution-6.jpg"/>
          <p:cNvPicPr>
            <a:picLocks noChangeAspect="1"/>
          </p:cNvPicPr>
          <p:nvPr/>
        </p:nvPicPr>
        <p:blipFill>
          <a:blip r:embed="rId2"/>
          <a:srcRect/>
          <a:stretch>
            <a:fillRect/>
          </a:stretch>
        </p:blipFill>
        <p:spPr bwMode="auto">
          <a:xfrm>
            <a:off x="0" y="2667000"/>
            <a:ext cx="62865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Grp="1" noChangeAspect="1" noChangeArrowheads="1"/>
          </p:cNvPicPr>
          <p:nvPr>
            <p:ph type="ctrTitle"/>
          </p:nvPr>
        </p:nvPicPr>
        <p:blipFill>
          <a:blip r:embed="rId2"/>
          <a:srcRect/>
          <a:stretch>
            <a:fillRect/>
          </a:stretch>
        </p:blipFill>
        <p:spPr>
          <a:xfrm>
            <a:off x="762000" y="0"/>
            <a:ext cx="7772400" cy="815975"/>
          </a:xfrm>
          <a:noFill/>
        </p:spPr>
      </p:pic>
      <p:pic>
        <p:nvPicPr>
          <p:cNvPr id="47107" name="Picture 4"/>
          <p:cNvPicPr>
            <a:picLocks noChangeAspect="1" noChangeArrowheads="1"/>
          </p:cNvPicPr>
          <p:nvPr/>
        </p:nvPicPr>
        <p:blipFill>
          <a:blip r:embed="rId3"/>
          <a:srcRect/>
          <a:stretch>
            <a:fillRect/>
          </a:stretch>
        </p:blipFill>
        <p:spPr bwMode="auto">
          <a:xfrm>
            <a:off x="0" y="609600"/>
            <a:ext cx="7694613" cy="1539875"/>
          </a:xfrm>
          <a:prstGeom prst="rect">
            <a:avLst/>
          </a:prstGeom>
          <a:noFill/>
          <a:ln w="9525">
            <a:noFill/>
            <a:miter lim="800000"/>
            <a:headEnd/>
            <a:tailEnd/>
          </a:ln>
        </p:spPr>
      </p:pic>
      <p:sp>
        <p:nvSpPr>
          <p:cNvPr id="47108" name="Text Box 6"/>
          <p:cNvSpPr txBox="1">
            <a:spLocks noChangeArrowheads="1"/>
          </p:cNvSpPr>
          <p:nvPr/>
        </p:nvSpPr>
        <p:spPr bwMode="auto">
          <a:xfrm>
            <a:off x="7696200" y="381000"/>
            <a:ext cx="1098550" cy="641350"/>
          </a:xfrm>
          <a:prstGeom prst="rect">
            <a:avLst/>
          </a:prstGeom>
          <a:noFill/>
          <a:ln w="9525">
            <a:noFill/>
            <a:miter lim="800000"/>
            <a:headEnd/>
            <a:tailEnd/>
          </a:ln>
        </p:spPr>
        <p:txBody>
          <a:bodyPr wrap="none">
            <a:spAutoFit/>
          </a:bodyPr>
          <a:lstStyle/>
          <a:p>
            <a:r>
              <a:rPr lang="en-US" sz="3600" i="1">
                <a:latin typeface="Times New Roman" pitchFamily="18" charset="0"/>
              </a:rPr>
              <a:t>1975</a:t>
            </a:r>
          </a:p>
        </p:txBody>
      </p:sp>
      <p:sp>
        <p:nvSpPr>
          <p:cNvPr id="47109" name="Text Box 7"/>
          <p:cNvSpPr txBox="1">
            <a:spLocks noChangeArrowheads="1"/>
          </p:cNvSpPr>
          <p:nvPr/>
        </p:nvSpPr>
        <p:spPr bwMode="auto">
          <a:xfrm>
            <a:off x="-1143000" y="5715000"/>
            <a:ext cx="838200" cy="461963"/>
          </a:xfrm>
          <a:prstGeom prst="rect">
            <a:avLst/>
          </a:prstGeom>
          <a:solidFill>
            <a:srgbClr val="002060"/>
          </a:solidFill>
          <a:ln w="76200" cmpd="tri">
            <a:solidFill>
              <a:schemeClr val="tx1"/>
            </a:solidFill>
            <a:miter lim="800000"/>
            <a:headEnd/>
            <a:tailEnd/>
          </a:ln>
        </p:spPr>
        <p:txBody>
          <a:bodyPr>
            <a:spAutoFit/>
          </a:bodyPr>
          <a:lstStyle/>
          <a:p>
            <a:r>
              <a:rPr lang="en-US"/>
              <a:t> </a:t>
            </a:r>
            <a:endParaRPr lang="en-US" sz="2400" i="1">
              <a:solidFill>
                <a:srgbClr val="FFFF00"/>
              </a:solidFill>
              <a:latin typeface="Adobe Caslon Pro Bold"/>
            </a:endParaRPr>
          </a:p>
        </p:txBody>
      </p:sp>
      <p:sp>
        <p:nvSpPr>
          <p:cNvPr id="47110" name="Subtitle 6"/>
          <p:cNvSpPr>
            <a:spLocks noGrp="1"/>
          </p:cNvSpPr>
          <p:nvPr>
            <p:ph type="subTitle" idx="1"/>
          </p:nvPr>
        </p:nvSpPr>
        <p:spPr>
          <a:xfrm>
            <a:off x="-1600200" y="3581400"/>
            <a:ext cx="838200" cy="762000"/>
          </a:xfrm>
        </p:spPr>
        <p:txBody>
          <a:bodyPr/>
          <a:lstStyle/>
          <a:p>
            <a:endParaRPr lang="en-US" smtClean="0"/>
          </a:p>
        </p:txBody>
      </p:sp>
      <p:pic>
        <p:nvPicPr>
          <p:cNvPr id="47111" name="Picture 1" descr="CFCS and HFCs.jpg"/>
          <p:cNvPicPr>
            <a:picLocks noChangeAspect="1"/>
          </p:cNvPicPr>
          <p:nvPr/>
        </p:nvPicPr>
        <p:blipFill>
          <a:blip r:embed="rId4"/>
          <a:srcRect l="5173" t="5634" r="5614" b="5634"/>
          <a:stretch>
            <a:fillRect/>
          </a:stretch>
        </p:blipFill>
        <p:spPr bwMode="auto">
          <a:xfrm>
            <a:off x="5057775" y="3048000"/>
            <a:ext cx="3756025" cy="3429000"/>
          </a:xfrm>
          <a:prstGeom prst="rect">
            <a:avLst/>
          </a:prstGeom>
          <a:noFill/>
          <a:ln w="9525">
            <a:noFill/>
            <a:miter lim="800000"/>
            <a:headEnd/>
            <a:tailEnd/>
          </a:ln>
        </p:spPr>
      </p:pic>
      <p:sp>
        <p:nvSpPr>
          <p:cNvPr id="47112" name="TextBox 7"/>
          <p:cNvSpPr txBox="1">
            <a:spLocks noChangeArrowheads="1"/>
          </p:cNvSpPr>
          <p:nvPr/>
        </p:nvSpPr>
        <p:spPr bwMode="auto">
          <a:xfrm>
            <a:off x="7620000" y="6096000"/>
            <a:ext cx="877888" cy="369888"/>
          </a:xfrm>
          <a:prstGeom prst="rect">
            <a:avLst/>
          </a:prstGeom>
          <a:noFill/>
          <a:ln w="9525">
            <a:noFill/>
            <a:miter lim="800000"/>
            <a:headEnd/>
            <a:tailEnd/>
          </a:ln>
        </p:spPr>
        <p:txBody>
          <a:bodyPr wrap="none">
            <a:spAutoFit/>
          </a:bodyPr>
          <a:lstStyle/>
          <a:p>
            <a:r>
              <a:rPr lang="en-US"/>
              <a:t>Zaelke</a:t>
            </a:r>
          </a:p>
        </p:txBody>
      </p:sp>
      <p:sp>
        <p:nvSpPr>
          <p:cNvPr id="47113" name="TextBox 8"/>
          <p:cNvSpPr txBox="1">
            <a:spLocks noChangeArrowheads="1"/>
          </p:cNvSpPr>
          <p:nvPr/>
        </p:nvSpPr>
        <p:spPr bwMode="auto">
          <a:xfrm>
            <a:off x="5029200" y="6488113"/>
            <a:ext cx="2698750" cy="369887"/>
          </a:xfrm>
          <a:prstGeom prst="rect">
            <a:avLst/>
          </a:prstGeom>
          <a:noFill/>
          <a:ln w="9525">
            <a:noFill/>
            <a:miter lim="800000"/>
            <a:headEnd/>
            <a:tailEnd/>
          </a:ln>
        </p:spPr>
        <p:txBody>
          <a:bodyPr wrap="none">
            <a:spAutoFit/>
          </a:bodyPr>
          <a:lstStyle/>
          <a:p>
            <a:r>
              <a:rPr lang="en-US"/>
              <a:t>Economist, Dec 12 2009</a:t>
            </a:r>
          </a:p>
        </p:txBody>
      </p:sp>
      <p:pic>
        <p:nvPicPr>
          <p:cNvPr id="47114" name="Picture 2"/>
          <p:cNvPicPr>
            <a:picLocks noChangeAspect="1" noChangeArrowheads="1"/>
          </p:cNvPicPr>
          <p:nvPr/>
        </p:nvPicPr>
        <p:blipFill>
          <a:blip r:embed="rId5"/>
          <a:srcRect/>
          <a:stretch>
            <a:fillRect/>
          </a:stretch>
        </p:blipFill>
        <p:spPr bwMode="auto">
          <a:xfrm>
            <a:off x="152400" y="2073275"/>
            <a:ext cx="4419600" cy="4494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subTitle" idx="1"/>
          </p:nvPr>
        </p:nvSpPr>
        <p:spPr>
          <a:xfrm>
            <a:off x="1371600" y="2667000"/>
            <a:ext cx="6400800" cy="1752600"/>
          </a:xfrm>
        </p:spPr>
        <p:txBody>
          <a:bodyPr/>
          <a:lstStyle/>
          <a:p>
            <a:pPr algn="just"/>
            <a:r>
              <a:rPr lang="en-US" sz="1600" b="1" smtClean="0">
                <a:latin typeface="Times New Roman" pitchFamily="18" charset="0"/>
              </a:rPr>
              <a:t>  Abstract.  </a:t>
            </a:r>
            <a:r>
              <a:rPr lang="en-US" sz="1600" b="1" i="1" smtClean="0">
                <a:latin typeface="Times New Roman" pitchFamily="18" charset="0"/>
              </a:rPr>
              <a:t>The infrared bands of chlorofluorocarbons and chlorocarbons enhance the atmospheric greenhouse effect. This enhancement may lead to an appreciable increase in the global surface temperature if the atmospheric concentrations of these compounds reach values of the order of 2 parts per billion.</a:t>
            </a:r>
            <a:endParaRPr lang="en-US" sz="1600" b="1" smtClean="0">
              <a:latin typeface="Times New Roman" pitchFamily="18" charset="0"/>
            </a:endParaRPr>
          </a:p>
        </p:txBody>
      </p:sp>
      <p:pic>
        <p:nvPicPr>
          <p:cNvPr id="12291" name="Picture 3"/>
          <p:cNvPicPr>
            <a:picLocks noChangeAspect="1" noChangeArrowheads="1"/>
          </p:cNvPicPr>
          <p:nvPr>
            <p:ph type="ctrTitle"/>
          </p:nvPr>
        </p:nvPicPr>
        <p:blipFill>
          <a:blip r:embed="rId2"/>
          <a:srcRect/>
          <a:stretch>
            <a:fillRect/>
          </a:stretch>
        </p:blipFill>
        <p:spPr>
          <a:xfrm>
            <a:off x="762000" y="304800"/>
            <a:ext cx="7772400" cy="815975"/>
          </a:xfrm>
          <a:noFill/>
        </p:spPr>
      </p:pic>
      <p:pic>
        <p:nvPicPr>
          <p:cNvPr id="12292" name="Picture 4"/>
          <p:cNvPicPr>
            <a:picLocks noChangeAspect="1" noChangeArrowheads="1"/>
          </p:cNvPicPr>
          <p:nvPr/>
        </p:nvPicPr>
        <p:blipFill>
          <a:blip r:embed="rId3"/>
          <a:srcRect/>
          <a:stretch>
            <a:fillRect/>
          </a:stretch>
        </p:blipFill>
        <p:spPr bwMode="auto">
          <a:xfrm>
            <a:off x="1447800" y="1143000"/>
            <a:ext cx="6318250" cy="1398588"/>
          </a:xfrm>
          <a:prstGeom prst="rect">
            <a:avLst/>
          </a:prstGeom>
          <a:noFill/>
          <a:ln w="9525">
            <a:noFill/>
            <a:miter lim="800000"/>
            <a:headEnd/>
            <a:tailEnd/>
          </a:ln>
        </p:spPr>
      </p:pic>
      <p:sp>
        <p:nvSpPr>
          <p:cNvPr id="12293" name="Text Box 6"/>
          <p:cNvSpPr txBox="1">
            <a:spLocks noChangeArrowheads="1"/>
          </p:cNvSpPr>
          <p:nvPr/>
        </p:nvSpPr>
        <p:spPr bwMode="auto">
          <a:xfrm>
            <a:off x="7527925" y="804863"/>
            <a:ext cx="1098550" cy="641350"/>
          </a:xfrm>
          <a:prstGeom prst="rect">
            <a:avLst/>
          </a:prstGeom>
          <a:noFill/>
          <a:ln w="9525">
            <a:noFill/>
            <a:miter lim="800000"/>
            <a:headEnd/>
            <a:tailEnd/>
          </a:ln>
        </p:spPr>
        <p:txBody>
          <a:bodyPr wrap="none">
            <a:spAutoFit/>
          </a:bodyPr>
          <a:lstStyle/>
          <a:p>
            <a:r>
              <a:rPr lang="en-US" sz="3600" i="1">
                <a:latin typeface="Times New Roman" pitchFamily="18" charset="0"/>
              </a:rPr>
              <a:t>1975</a:t>
            </a:r>
          </a:p>
        </p:txBody>
      </p:sp>
      <p:sp>
        <p:nvSpPr>
          <p:cNvPr id="12294" name="Text Box 7"/>
          <p:cNvSpPr txBox="1">
            <a:spLocks noChangeArrowheads="1"/>
          </p:cNvSpPr>
          <p:nvPr/>
        </p:nvSpPr>
        <p:spPr bwMode="auto">
          <a:xfrm>
            <a:off x="0" y="4419600"/>
            <a:ext cx="8907463" cy="1630363"/>
          </a:xfrm>
          <a:prstGeom prst="rect">
            <a:avLst/>
          </a:prstGeom>
          <a:solidFill>
            <a:schemeClr val="accent2"/>
          </a:solidFill>
          <a:ln w="76200" cmpd="tri">
            <a:solidFill>
              <a:schemeClr val="tx1"/>
            </a:solidFill>
            <a:miter lim="800000"/>
            <a:headEnd/>
            <a:tailEnd/>
          </a:ln>
        </p:spPr>
        <p:txBody>
          <a:bodyPr wrap="none">
            <a:spAutoFit/>
          </a:bodyPr>
          <a:lstStyle/>
          <a:p>
            <a:r>
              <a:rPr lang="en-US"/>
              <a:t> </a:t>
            </a:r>
            <a:r>
              <a:rPr lang="en-US" sz="3200" i="1">
                <a:solidFill>
                  <a:srgbClr val="FFFF00"/>
                </a:solidFill>
                <a:latin typeface="Adobe Caslon Pro Bold"/>
              </a:rPr>
              <a:t>One molecule of CFC has the same greenhouse </a:t>
            </a:r>
          </a:p>
          <a:p>
            <a:r>
              <a:rPr lang="en-US" sz="3200" i="1">
                <a:solidFill>
                  <a:srgbClr val="FFFF00"/>
                </a:solidFill>
                <a:latin typeface="Adobe Caslon Pro Bold"/>
              </a:rPr>
              <a:t>effect as the addition of more than 10000 molecules</a:t>
            </a:r>
          </a:p>
          <a:p>
            <a:r>
              <a:rPr lang="en-US" sz="3200" i="1">
                <a:solidFill>
                  <a:srgbClr val="FFFF00"/>
                </a:solidFill>
                <a:latin typeface="Adobe Caslon Pro Bold"/>
              </a:rPr>
              <a:t> of Carbon Dioxide to the Atmosphere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srcRect/>
          <a:stretch>
            <a:fillRect/>
          </a:stretch>
        </p:blipFill>
        <p:spPr bwMode="auto">
          <a:xfrm>
            <a:off x="0" y="0"/>
            <a:ext cx="4699000" cy="6067425"/>
          </a:xfrm>
          <a:prstGeom prst="rect">
            <a:avLst/>
          </a:prstGeom>
          <a:noFill/>
          <a:ln w="9525">
            <a:noFill/>
            <a:miter lim="800000"/>
            <a:headEnd/>
            <a:tailEnd/>
          </a:ln>
        </p:spPr>
      </p:pic>
      <p:pic>
        <p:nvPicPr>
          <p:cNvPr id="13315" name="Picture 5"/>
          <p:cNvPicPr>
            <a:picLocks noChangeAspect="1" noChangeArrowheads="1"/>
          </p:cNvPicPr>
          <p:nvPr/>
        </p:nvPicPr>
        <p:blipFill>
          <a:blip r:embed="rId3"/>
          <a:srcRect l="8952" t="4445"/>
          <a:stretch>
            <a:fillRect/>
          </a:stretch>
        </p:blipFill>
        <p:spPr bwMode="auto">
          <a:xfrm>
            <a:off x="4699000" y="152400"/>
            <a:ext cx="4445000" cy="6705600"/>
          </a:xfrm>
          <a:prstGeom prst="rect">
            <a:avLst/>
          </a:prstGeom>
          <a:noFill/>
          <a:ln w="9525">
            <a:noFill/>
            <a:miter lim="800000"/>
            <a:headEnd/>
            <a:tailEnd/>
          </a:ln>
        </p:spPr>
      </p:pic>
      <p:sp>
        <p:nvSpPr>
          <p:cNvPr id="13316" name="TextBox 3"/>
          <p:cNvSpPr txBox="1">
            <a:spLocks noChangeArrowheads="1"/>
          </p:cNvSpPr>
          <p:nvPr/>
        </p:nvSpPr>
        <p:spPr bwMode="auto">
          <a:xfrm>
            <a:off x="381000" y="2209800"/>
            <a:ext cx="184150" cy="369888"/>
          </a:xfrm>
          <a:prstGeom prst="rect">
            <a:avLst/>
          </a:prstGeom>
          <a:noFill/>
          <a:ln w="9525">
            <a:noFill/>
            <a:miter lim="800000"/>
            <a:headEnd/>
            <a:tailEnd/>
          </a:ln>
        </p:spPr>
        <p:txBody>
          <a:bodyPr wrap="none">
            <a:spAutoFit/>
          </a:bodyPr>
          <a:lstStyle/>
          <a:p>
            <a:endParaRPr lang="en-US"/>
          </a:p>
        </p:txBody>
      </p:sp>
      <p:sp>
        <p:nvSpPr>
          <p:cNvPr id="13317" name="TextBox 4"/>
          <p:cNvSpPr txBox="1">
            <a:spLocks noChangeArrowheads="1"/>
          </p:cNvSpPr>
          <p:nvPr/>
        </p:nvSpPr>
        <p:spPr bwMode="auto">
          <a:xfrm>
            <a:off x="0" y="6211888"/>
            <a:ext cx="5526088" cy="708025"/>
          </a:xfrm>
          <a:prstGeom prst="rect">
            <a:avLst/>
          </a:prstGeom>
          <a:noFill/>
          <a:ln w="9525">
            <a:noFill/>
            <a:miter lim="800000"/>
            <a:headEnd/>
            <a:tailEnd/>
          </a:ln>
        </p:spPr>
        <p:txBody>
          <a:bodyPr wrap="none">
            <a:spAutoFit/>
          </a:bodyPr>
          <a:lstStyle/>
          <a:p>
            <a:r>
              <a:rPr lang="en-US" sz="2000" i="1"/>
              <a:t>Non-CO2 Gases contribute as much as CO2</a:t>
            </a:r>
          </a:p>
          <a:p>
            <a:r>
              <a:rPr lang="en-US" sz="2000" i="1"/>
              <a:t>to climate Change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urefronNASA"/>
          <p:cNvPicPr>
            <a:picLocks noChangeAspect="1" noChangeArrowheads="1"/>
          </p:cNvPicPr>
          <p:nvPr/>
        </p:nvPicPr>
        <p:blipFill>
          <a:blip r:embed="rId2"/>
          <a:srcRect l="6741" t="12306"/>
          <a:stretch>
            <a:fillRect/>
          </a:stretch>
        </p:blipFill>
        <p:spPr bwMode="auto">
          <a:xfrm>
            <a:off x="914400" y="304800"/>
            <a:ext cx="7467600" cy="6400800"/>
          </a:xfrm>
          <a:prstGeom prst="rect">
            <a:avLst/>
          </a:prstGeom>
          <a:noFill/>
          <a:ln w="9525">
            <a:noFill/>
            <a:miter lim="800000"/>
            <a:headEnd/>
            <a:tailEnd/>
          </a:ln>
        </p:spPr>
      </p:pic>
      <p:sp>
        <p:nvSpPr>
          <p:cNvPr id="14339" name="Line 3"/>
          <p:cNvSpPr>
            <a:spLocks noChangeShapeType="1"/>
          </p:cNvSpPr>
          <p:nvPr/>
        </p:nvSpPr>
        <p:spPr bwMode="auto">
          <a:xfrm flipH="1">
            <a:off x="3886200" y="4343400"/>
            <a:ext cx="533400" cy="304800"/>
          </a:xfrm>
          <a:prstGeom prst="line">
            <a:avLst/>
          </a:prstGeom>
          <a:noFill/>
          <a:ln w="76200">
            <a:solidFill>
              <a:schemeClr val="bg1"/>
            </a:solidFill>
            <a:round/>
            <a:headEnd/>
            <a:tailEnd type="triangle" w="med" len="med"/>
          </a:ln>
        </p:spPr>
        <p:txBody>
          <a:bodyPr/>
          <a:lstStyle/>
          <a:p>
            <a:endParaRPr lang="en-US"/>
          </a:p>
        </p:txBody>
      </p:sp>
      <p:sp>
        <p:nvSpPr>
          <p:cNvPr id="14340" name="Text Box 4"/>
          <p:cNvSpPr txBox="1">
            <a:spLocks noChangeArrowheads="1"/>
          </p:cNvSpPr>
          <p:nvPr/>
        </p:nvSpPr>
        <p:spPr bwMode="auto">
          <a:xfrm>
            <a:off x="3124200" y="3962400"/>
            <a:ext cx="892175" cy="641350"/>
          </a:xfrm>
          <a:prstGeom prst="rect">
            <a:avLst/>
          </a:prstGeom>
          <a:noFill/>
          <a:ln w="9525">
            <a:noFill/>
            <a:miter lim="800000"/>
            <a:headEnd/>
            <a:tailEnd/>
          </a:ln>
        </p:spPr>
        <p:txBody>
          <a:bodyPr wrap="none">
            <a:spAutoFit/>
          </a:bodyPr>
          <a:lstStyle/>
          <a:p>
            <a:r>
              <a:rPr lang="en-US" sz="3600" b="0">
                <a:solidFill>
                  <a:schemeClr val="bg1"/>
                </a:solidFill>
                <a:latin typeface="Symbol" pitchFamily="18" charset="2"/>
              </a:rPr>
              <a:t>sT</a:t>
            </a:r>
            <a:r>
              <a:rPr lang="en-US" sz="3600" b="0" baseline="30000">
                <a:solidFill>
                  <a:schemeClr val="bg1"/>
                </a:solidFill>
                <a:latin typeface="Symbol" pitchFamily="18" charset="2"/>
              </a:rPr>
              <a:t>4</a:t>
            </a:r>
          </a:p>
        </p:txBody>
      </p:sp>
      <p:sp>
        <p:nvSpPr>
          <p:cNvPr id="14341" name="AutoShape 5"/>
          <p:cNvSpPr>
            <a:spLocks noChangeArrowheads="1"/>
          </p:cNvSpPr>
          <p:nvPr/>
        </p:nvSpPr>
        <p:spPr bwMode="auto">
          <a:xfrm rot="-411826">
            <a:off x="2587625" y="873125"/>
            <a:ext cx="4648200" cy="6934200"/>
          </a:xfrm>
          <a:prstGeom prst="curvedRightArrow">
            <a:avLst>
              <a:gd name="adj1" fmla="val 29836"/>
              <a:gd name="adj2" fmla="val 59672"/>
              <a:gd name="adj3" fmla="val 33333"/>
            </a:avLst>
          </a:prstGeom>
          <a:solidFill>
            <a:schemeClr val="accent1"/>
          </a:solidFill>
          <a:ln w="9525">
            <a:solidFill>
              <a:schemeClr val="tx1"/>
            </a:solidFill>
            <a:miter lim="800000"/>
            <a:headEnd/>
            <a:tailEnd/>
          </a:ln>
        </p:spPr>
        <p:txBody>
          <a:bodyPr wrap="none" anchor="ctr"/>
          <a:lstStyle/>
          <a:p>
            <a:pPr algn="ctr"/>
            <a:r>
              <a:rPr lang="en-US" b="0"/>
              <a:t>1</a:t>
            </a:r>
          </a:p>
        </p:txBody>
      </p:sp>
      <p:sp>
        <p:nvSpPr>
          <p:cNvPr id="14342" name="Text Box 6"/>
          <p:cNvSpPr txBox="1">
            <a:spLocks noChangeArrowheads="1"/>
          </p:cNvSpPr>
          <p:nvPr/>
        </p:nvSpPr>
        <p:spPr bwMode="auto">
          <a:xfrm>
            <a:off x="2209800" y="3124200"/>
            <a:ext cx="838200" cy="701675"/>
          </a:xfrm>
          <a:prstGeom prst="rect">
            <a:avLst/>
          </a:prstGeom>
          <a:noFill/>
          <a:ln w="9525">
            <a:noFill/>
            <a:miter lim="800000"/>
            <a:headEnd/>
            <a:tailEnd/>
          </a:ln>
        </p:spPr>
        <p:txBody>
          <a:bodyPr>
            <a:spAutoFit/>
          </a:bodyPr>
          <a:lstStyle/>
          <a:p>
            <a:pPr>
              <a:spcBef>
                <a:spcPct val="50000"/>
              </a:spcBef>
            </a:pPr>
            <a:r>
              <a:rPr lang="en-US" sz="4000">
                <a:solidFill>
                  <a:srgbClr val="FF0000"/>
                </a:solidFill>
              </a:rPr>
              <a:t>G</a:t>
            </a:r>
          </a:p>
        </p:txBody>
      </p:sp>
      <p:sp>
        <p:nvSpPr>
          <p:cNvPr id="14343" name="Line 7"/>
          <p:cNvSpPr>
            <a:spLocks noChangeShapeType="1"/>
          </p:cNvSpPr>
          <p:nvPr/>
        </p:nvSpPr>
        <p:spPr bwMode="auto">
          <a:xfrm flipH="1">
            <a:off x="1676400" y="5334000"/>
            <a:ext cx="762000" cy="533400"/>
          </a:xfrm>
          <a:prstGeom prst="line">
            <a:avLst/>
          </a:prstGeom>
          <a:noFill/>
          <a:ln w="76200">
            <a:solidFill>
              <a:schemeClr val="bg1"/>
            </a:solidFill>
            <a:round/>
            <a:headEnd/>
            <a:tailEnd type="triangle" w="med" len="med"/>
          </a:ln>
        </p:spPr>
        <p:txBody>
          <a:bodyPr/>
          <a:lstStyle/>
          <a:p>
            <a:endParaRPr lang="en-US"/>
          </a:p>
        </p:txBody>
      </p:sp>
      <p:sp>
        <p:nvSpPr>
          <p:cNvPr id="14344" name="Text Box 8"/>
          <p:cNvSpPr txBox="1">
            <a:spLocks noChangeArrowheads="1"/>
          </p:cNvSpPr>
          <p:nvPr/>
        </p:nvSpPr>
        <p:spPr bwMode="auto">
          <a:xfrm>
            <a:off x="1219200" y="5791200"/>
            <a:ext cx="1303338" cy="762000"/>
          </a:xfrm>
          <a:prstGeom prst="rect">
            <a:avLst/>
          </a:prstGeom>
          <a:noFill/>
          <a:ln w="9525">
            <a:noFill/>
            <a:miter lim="800000"/>
            <a:headEnd/>
            <a:tailEnd/>
          </a:ln>
        </p:spPr>
        <p:txBody>
          <a:bodyPr wrap="none">
            <a:spAutoFit/>
          </a:bodyPr>
          <a:lstStyle/>
          <a:p>
            <a:r>
              <a:rPr lang="en-US" sz="4400">
                <a:solidFill>
                  <a:srgbClr val="FFFF00"/>
                </a:solidFill>
              </a:rPr>
              <a:t>F</a:t>
            </a:r>
            <a:r>
              <a:rPr lang="en-US" sz="4400" baseline="-25000">
                <a:solidFill>
                  <a:srgbClr val="FFFF00"/>
                </a:solidFill>
              </a:rPr>
              <a:t>TOA</a:t>
            </a:r>
          </a:p>
        </p:txBody>
      </p:sp>
      <p:pic>
        <p:nvPicPr>
          <p:cNvPr id="14345" name="Picture 9" descr="erbssat"/>
          <p:cNvPicPr>
            <a:picLocks noChangeAspect="1" noChangeArrowheads="1"/>
          </p:cNvPicPr>
          <p:nvPr/>
        </p:nvPicPr>
        <p:blipFill>
          <a:blip r:embed="rId3"/>
          <a:srcRect/>
          <a:stretch>
            <a:fillRect/>
          </a:stretch>
        </p:blipFill>
        <p:spPr bwMode="auto">
          <a:xfrm rot="-2702098">
            <a:off x="1373188" y="2335213"/>
            <a:ext cx="2667000" cy="1333500"/>
          </a:xfrm>
          <a:prstGeom prst="rect">
            <a:avLst/>
          </a:prstGeom>
          <a:noFill/>
          <a:ln w="9525">
            <a:noFill/>
            <a:miter lim="800000"/>
            <a:headEnd/>
            <a:tailEnd/>
          </a:ln>
        </p:spPr>
      </p:pic>
      <p:sp>
        <p:nvSpPr>
          <p:cNvPr id="14346" name="Text Box 10"/>
          <p:cNvSpPr txBox="1">
            <a:spLocks noChangeArrowheads="1"/>
          </p:cNvSpPr>
          <p:nvPr/>
        </p:nvSpPr>
        <p:spPr bwMode="auto">
          <a:xfrm>
            <a:off x="2667000" y="5029200"/>
            <a:ext cx="1879600" cy="762000"/>
          </a:xfrm>
          <a:prstGeom prst="rect">
            <a:avLst/>
          </a:prstGeom>
          <a:noFill/>
          <a:ln w="9525">
            <a:noFill/>
            <a:miter lim="800000"/>
            <a:headEnd/>
            <a:tailEnd/>
          </a:ln>
        </p:spPr>
        <p:txBody>
          <a:bodyPr wrap="none">
            <a:spAutoFit/>
          </a:bodyPr>
          <a:lstStyle/>
          <a:p>
            <a:r>
              <a:rPr lang="en-US" sz="4400">
                <a:solidFill>
                  <a:srgbClr val="FF0000"/>
                </a:solidFill>
              </a:rPr>
              <a:t>G=131</a:t>
            </a:r>
          </a:p>
        </p:txBody>
      </p:sp>
      <p:sp>
        <p:nvSpPr>
          <p:cNvPr id="14347" name="Line 11"/>
          <p:cNvSpPr>
            <a:spLocks noChangeShapeType="1"/>
          </p:cNvSpPr>
          <p:nvPr/>
        </p:nvSpPr>
        <p:spPr bwMode="auto">
          <a:xfrm flipH="1">
            <a:off x="6858000" y="2743200"/>
            <a:ext cx="838200" cy="533400"/>
          </a:xfrm>
          <a:prstGeom prst="line">
            <a:avLst/>
          </a:prstGeom>
          <a:noFill/>
          <a:ln w="76200">
            <a:solidFill>
              <a:srgbClr val="FF0000"/>
            </a:solidFill>
            <a:round/>
            <a:headEnd/>
            <a:tailEnd type="triangle" w="med" len="med"/>
          </a:ln>
        </p:spPr>
        <p:txBody>
          <a:bodyPr/>
          <a:lstStyle/>
          <a:p>
            <a:endParaRPr lang="en-US"/>
          </a:p>
        </p:txBody>
      </p:sp>
      <p:sp>
        <p:nvSpPr>
          <p:cNvPr id="14348" name="Rectangle 12"/>
          <p:cNvSpPr>
            <a:spLocks noChangeArrowheads="1"/>
          </p:cNvSpPr>
          <p:nvPr/>
        </p:nvSpPr>
        <p:spPr bwMode="auto">
          <a:xfrm>
            <a:off x="7696200" y="1981200"/>
            <a:ext cx="466725" cy="701675"/>
          </a:xfrm>
          <a:prstGeom prst="rect">
            <a:avLst/>
          </a:prstGeom>
          <a:noFill/>
          <a:ln w="9525">
            <a:noFill/>
            <a:miter lim="800000"/>
            <a:headEnd/>
            <a:tailEnd/>
          </a:ln>
        </p:spPr>
        <p:txBody>
          <a:bodyPr wrap="none">
            <a:spAutoFit/>
          </a:bodyPr>
          <a:lstStyle/>
          <a:p>
            <a:r>
              <a:rPr lang="en-US" sz="4000">
                <a:solidFill>
                  <a:srgbClr val="FF0000"/>
                </a:solidFill>
              </a:rPr>
              <a:t>3</a:t>
            </a:r>
          </a:p>
        </p:txBody>
      </p:sp>
      <p:sp>
        <p:nvSpPr>
          <p:cNvPr id="14349" name="Text Box 13"/>
          <p:cNvSpPr txBox="1">
            <a:spLocks noChangeArrowheads="1"/>
          </p:cNvSpPr>
          <p:nvPr/>
        </p:nvSpPr>
        <p:spPr bwMode="auto">
          <a:xfrm>
            <a:off x="4495800" y="1339850"/>
            <a:ext cx="1585913" cy="396875"/>
          </a:xfrm>
          <a:prstGeom prst="rect">
            <a:avLst/>
          </a:prstGeom>
          <a:noFill/>
          <a:ln w="9525">
            <a:noFill/>
            <a:miter lim="800000"/>
            <a:headEnd/>
            <a:tailEnd/>
          </a:ln>
        </p:spPr>
        <p:txBody>
          <a:bodyPr wrap="none">
            <a:spAutoFit/>
          </a:bodyPr>
          <a:lstStyle/>
          <a:p>
            <a:r>
              <a:rPr lang="en-US" sz="2000"/>
              <a:t>Units; Wm</a:t>
            </a:r>
            <a:r>
              <a:rPr lang="en-US" sz="2000" baseline="30000"/>
              <a:t>-2</a:t>
            </a:r>
          </a:p>
        </p:txBody>
      </p:sp>
      <p:sp>
        <p:nvSpPr>
          <p:cNvPr id="14350" name="Text Box 14"/>
          <p:cNvSpPr txBox="1">
            <a:spLocks noChangeArrowheads="1"/>
          </p:cNvSpPr>
          <p:nvPr/>
        </p:nvSpPr>
        <p:spPr bwMode="auto">
          <a:xfrm>
            <a:off x="3184525" y="3621088"/>
            <a:ext cx="693738" cy="457200"/>
          </a:xfrm>
          <a:prstGeom prst="rect">
            <a:avLst/>
          </a:prstGeom>
          <a:noFill/>
          <a:ln w="9525">
            <a:noFill/>
            <a:miter lim="800000"/>
            <a:headEnd/>
            <a:tailEnd/>
          </a:ln>
        </p:spPr>
        <p:txBody>
          <a:bodyPr wrap="none">
            <a:spAutoFit/>
          </a:bodyPr>
          <a:lstStyle/>
          <a:p>
            <a:r>
              <a:rPr lang="en-US" sz="2400">
                <a:solidFill>
                  <a:schemeClr val="bg1"/>
                </a:solidFill>
                <a:latin typeface="AvantGarde" pitchFamily="34" charset="0"/>
              </a:rPr>
              <a:t>399</a:t>
            </a:r>
          </a:p>
        </p:txBody>
      </p:sp>
      <p:sp>
        <p:nvSpPr>
          <p:cNvPr id="14351" name="Text Box 15"/>
          <p:cNvSpPr txBox="1">
            <a:spLocks noChangeArrowheads="1"/>
          </p:cNvSpPr>
          <p:nvPr/>
        </p:nvSpPr>
        <p:spPr bwMode="auto">
          <a:xfrm>
            <a:off x="1050925" y="5449888"/>
            <a:ext cx="693738" cy="457200"/>
          </a:xfrm>
          <a:prstGeom prst="rect">
            <a:avLst/>
          </a:prstGeom>
          <a:noFill/>
          <a:ln w="9525">
            <a:noFill/>
            <a:miter lim="800000"/>
            <a:headEnd/>
            <a:tailEnd/>
          </a:ln>
        </p:spPr>
        <p:txBody>
          <a:bodyPr wrap="none">
            <a:spAutoFit/>
          </a:bodyPr>
          <a:lstStyle/>
          <a:p>
            <a:r>
              <a:rPr lang="en-US" sz="2400">
                <a:solidFill>
                  <a:schemeClr val="bg1"/>
                </a:solidFill>
                <a:latin typeface="AvantGarde" pitchFamily="34" charset="0"/>
              </a:rPr>
              <a:t>268</a:t>
            </a:r>
          </a:p>
        </p:txBody>
      </p:sp>
      <p:sp>
        <p:nvSpPr>
          <p:cNvPr id="14352" name="Text Box 16"/>
          <p:cNvSpPr txBox="1">
            <a:spLocks noChangeArrowheads="1"/>
          </p:cNvSpPr>
          <p:nvPr/>
        </p:nvSpPr>
        <p:spPr bwMode="auto">
          <a:xfrm>
            <a:off x="3733800" y="5867400"/>
            <a:ext cx="3694113" cy="581025"/>
          </a:xfrm>
          <a:prstGeom prst="rect">
            <a:avLst/>
          </a:prstGeom>
          <a:noFill/>
          <a:ln w="9525">
            <a:noFill/>
            <a:miter lim="800000"/>
            <a:headEnd/>
            <a:tailEnd/>
          </a:ln>
        </p:spPr>
        <p:txBody>
          <a:bodyPr wrap="none">
            <a:spAutoFit/>
          </a:bodyPr>
          <a:lstStyle/>
          <a:p>
            <a:r>
              <a:rPr lang="en-US" sz="1600">
                <a:latin typeface="AvantGarde" pitchFamily="34" charset="0"/>
              </a:rPr>
              <a:t>Raval &amp; Ramanathan, Nature 1989</a:t>
            </a:r>
          </a:p>
          <a:p>
            <a:r>
              <a:rPr lang="en-US" sz="1600">
                <a:latin typeface="AvantGarde" pitchFamily="34" charset="0"/>
              </a:rPr>
              <a:t>Ramanathan &amp; Inamdar, CUPS, 2006</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3"/>
          <p:cNvSpPr>
            <a:spLocks noChangeShapeType="1"/>
          </p:cNvSpPr>
          <p:nvPr/>
        </p:nvSpPr>
        <p:spPr bwMode="auto">
          <a:xfrm flipH="1">
            <a:off x="2438400" y="2819400"/>
            <a:ext cx="533400" cy="304800"/>
          </a:xfrm>
          <a:prstGeom prst="line">
            <a:avLst/>
          </a:prstGeom>
          <a:noFill/>
          <a:ln w="76200">
            <a:solidFill>
              <a:schemeClr val="bg1"/>
            </a:solidFill>
            <a:round/>
            <a:headEnd/>
            <a:tailEnd type="triangle" w="med" len="med"/>
          </a:ln>
        </p:spPr>
        <p:txBody>
          <a:bodyPr/>
          <a:lstStyle/>
          <a:p>
            <a:endParaRPr lang="en-US"/>
          </a:p>
        </p:txBody>
      </p:sp>
      <p:sp>
        <p:nvSpPr>
          <p:cNvPr id="1028" name="Text Box 4"/>
          <p:cNvSpPr txBox="1">
            <a:spLocks noChangeArrowheads="1"/>
          </p:cNvSpPr>
          <p:nvPr/>
        </p:nvSpPr>
        <p:spPr bwMode="auto">
          <a:xfrm>
            <a:off x="3124200" y="3962400"/>
            <a:ext cx="892175" cy="641350"/>
          </a:xfrm>
          <a:prstGeom prst="rect">
            <a:avLst/>
          </a:prstGeom>
          <a:noFill/>
          <a:ln w="9525">
            <a:noFill/>
            <a:miter lim="800000"/>
            <a:headEnd/>
            <a:tailEnd/>
          </a:ln>
        </p:spPr>
        <p:txBody>
          <a:bodyPr wrap="none">
            <a:spAutoFit/>
          </a:bodyPr>
          <a:lstStyle/>
          <a:p>
            <a:r>
              <a:rPr lang="en-US" sz="3600" b="0">
                <a:solidFill>
                  <a:schemeClr val="bg1"/>
                </a:solidFill>
                <a:latin typeface="Symbol" pitchFamily="18" charset="2"/>
              </a:rPr>
              <a:t>sT</a:t>
            </a:r>
            <a:r>
              <a:rPr lang="en-US" sz="3600" b="0" baseline="30000">
                <a:solidFill>
                  <a:schemeClr val="bg1"/>
                </a:solidFill>
                <a:latin typeface="Symbol" pitchFamily="18" charset="2"/>
              </a:rPr>
              <a:t>4</a:t>
            </a:r>
          </a:p>
        </p:txBody>
      </p:sp>
      <p:sp>
        <p:nvSpPr>
          <p:cNvPr id="1029" name="Line 7"/>
          <p:cNvSpPr>
            <a:spLocks noChangeShapeType="1"/>
          </p:cNvSpPr>
          <p:nvPr/>
        </p:nvSpPr>
        <p:spPr bwMode="auto">
          <a:xfrm flipH="1">
            <a:off x="1676400" y="5334000"/>
            <a:ext cx="762000" cy="533400"/>
          </a:xfrm>
          <a:prstGeom prst="line">
            <a:avLst/>
          </a:prstGeom>
          <a:noFill/>
          <a:ln w="76200">
            <a:solidFill>
              <a:schemeClr val="bg1"/>
            </a:solidFill>
            <a:round/>
            <a:headEnd/>
            <a:tailEnd type="triangle" w="med" len="med"/>
          </a:ln>
        </p:spPr>
        <p:txBody>
          <a:bodyPr/>
          <a:lstStyle/>
          <a:p>
            <a:endParaRPr lang="en-US"/>
          </a:p>
        </p:txBody>
      </p:sp>
      <p:sp>
        <p:nvSpPr>
          <p:cNvPr id="1030" name="Rectangle 11"/>
          <p:cNvSpPr>
            <a:spLocks noChangeArrowheads="1"/>
          </p:cNvSpPr>
          <p:nvPr/>
        </p:nvSpPr>
        <p:spPr bwMode="auto">
          <a:xfrm>
            <a:off x="1981200" y="2589213"/>
            <a:ext cx="666750" cy="457200"/>
          </a:xfrm>
          <a:prstGeom prst="rect">
            <a:avLst/>
          </a:prstGeom>
          <a:noFill/>
          <a:ln w="9525">
            <a:noFill/>
            <a:miter lim="800000"/>
            <a:headEnd/>
            <a:tailEnd/>
          </a:ln>
        </p:spPr>
        <p:txBody>
          <a:bodyPr wrap="none">
            <a:spAutoFit/>
          </a:bodyPr>
          <a:lstStyle/>
          <a:p>
            <a:r>
              <a:rPr lang="en-US" sz="2400" b="0">
                <a:solidFill>
                  <a:schemeClr val="bg1"/>
                </a:solidFill>
                <a:latin typeface="Symbol" pitchFamily="18" charset="2"/>
              </a:rPr>
              <a:t>s</a:t>
            </a:r>
            <a:r>
              <a:rPr lang="en-US" sz="2400" b="0">
                <a:solidFill>
                  <a:schemeClr val="bg1"/>
                </a:solidFill>
              </a:rPr>
              <a:t>T</a:t>
            </a:r>
            <a:r>
              <a:rPr lang="en-US" sz="2400" b="0" baseline="30000">
                <a:solidFill>
                  <a:schemeClr val="bg1"/>
                </a:solidFill>
              </a:rPr>
              <a:t>4</a:t>
            </a:r>
          </a:p>
        </p:txBody>
      </p:sp>
      <p:sp>
        <p:nvSpPr>
          <p:cNvPr id="1031" name="Text Box 13"/>
          <p:cNvSpPr txBox="1">
            <a:spLocks noChangeArrowheads="1"/>
          </p:cNvSpPr>
          <p:nvPr/>
        </p:nvSpPr>
        <p:spPr bwMode="auto">
          <a:xfrm>
            <a:off x="3429000" y="2895600"/>
            <a:ext cx="2620963" cy="762000"/>
          </a:xfrm>
          <a:prstGeom prst="rect">
            <a:avLst/>
          </a:prstGeom>
          <a:noFill/>
          <a:ln w="9525">
            <a:noFill/>
            <a:miter lim="800000"/>
            <a:headEnd/>
            <a:tailEnd/>
          </a:ln>
        </p:spPr>
        <p:txBody>
          <a:bodyPr wrap="none">
            <a:spAutoFit/>
          </a:bodyPr>
          <a:lstStyle/>
          <a:p>
            <a:r>
              <a:rPr lang="en-US" sz="4400"/>
              <a:t>e</a:t>
            </a:r>
            <a:r>
              <a:rPr lang="en-US" sz="4400" baseline="-25000"/>
              <a:t>s</a:t>
            </a:r>
            <a:r>
              <a:rPr lang="en-US" sz="4400"/>
              <a:t>: e</a:t>
            </a:r>
            <a:r>
              <a:rPr lang="en-US" sz="4400" baseline="30000"/>
              <a:t>-5400/T</a:t>
            </a:r>
            <a:endParaRPr lang="en-US" sz="4400"/>
          </a:p>
        </p:txBody>
      </p:sp>
      <p:sp>
        <p:nvSpPr>
          <p:cNvPr id="1032" name="Text Box 14"/>
          <p:cNvSpPr txBox="1">
            <a:spLocks noChangeArrowheads="1"/>
          </p:cNvSpPr>
          <p:nvPr/>
        </p:nvSpPr>
        <p:spPr bwMode="auto">
          <a:xfrm>
            <a:off x="2971800" y="1295400"/>
            <a:ext cx="3230563" cy="1187450"/>
          </a:xfrm>
          <a:prstGeom prst="rect">
            <a:avLst/>
          </a:prstGeom>
          <a:noFill/>
          <a:ln w="9525">
            <a:noFill/>
            <a:miter lim="800000"/>
            <a:headEnd/>
            <a:tailEnd/>
          </a:ln>
        </p:spPr>
        <p:txBody>
          <a:bodyPr wrap="none">
            <a:spAutoFit/>
          </a:bodyPr>
          <a:lstStyle/>
          <a:p>
            <a:r>
              <a:rPr lang="en-US" sz="2400" i="1"/>
              <a:t>Temp dependence of</a:t>
            </a:r>
          </a:p>
          <a:p>
            <a:r>
              <a:rPr lang="en-US" sz="2400" i="1"/>
              <a:t>Saturation vapor </a:t>
            </a:r>
          </a:p>
          <a:p>
            <a:r>
              <a:rPr lang="en-US" sz="2400" i="1"/>
              <a:t>pressure:</a:t>
            </a:r>
          </a:p>
        </p:txBody>
      </p:sp>
      <p:sp>
        <p:nvSpPr>
          <p:cNvPr id="1033" name="Text Box 15"/>
          <p:cNvSpPr txBox="1">
            <a:spLocks noChangeArrowheads="1"/>
          </p:cNvSpPr>
          <p:nvPr/>
        </p:nvSpPr>
        <p:spPr bwMode="auto">
          <a:xfrm>
            <a:off x="5851525" y="4303713"/>
            <a:ext cx="184150" cy="366712"/>
          </a:xfrm>
          <a:prstGeom prst="rect">
            <a:avLst/>
          </a:prstGeom>
          <a:noFill/>
          <a:ln w="9525">
            <a:noFill/>
            <a:miter lim="800000"/>
            <a:headEnd/>
            <a:tailEnd/>
          </a:ln>
        </p:spPr>
        <p:txBody>
          <a:bodyPr wrap="none">
            <a:spAutoFit/>
          </a:bodyPr>
          <a:lstStyle/>
          <a:p>
            <a:endParaRPr lang="en-US"/>
          </a:p>
        </p:txBody>
      </p:sp>
      <p:graphicFrame>
        <p:nvGraphicFramePr>
          <p:cNvPr id="1026" name="Object 2"/>
          <p:cNvGraphicFramePr>
            <a:graphicFrameLocks noChangeAspect="1"/>
          </p:cNvGraphicFramePr>
          <p:nvPr/>
        </p:nvGraphicFramePr>
        <p:xfrm>
          <a:off x="3276600" y="4495800"/>
          <a:ext cx="3327400" cy="939800"/>
        </p:xfrm>
        <a:graphic>
          <a:graphicData uri="http://schemas.openxmlformats.org/presentationml/2006/ole">
            <p:oleObj spid="_x0000_s1026" name="Equation" r:id="rId3" imgW="3327120" imgH="939600" progId="Equation.3">
              <p:embed/>
            </p:oleObj>
          </a:graphicData>
        </a:graphic>
      </p:graphicFrame>
      <p:sp>
        <p:nvSpPr>
          <p:cNvPr id="1034" name="Text Box 17"/>
          <p:cNvSpPr txBox="1">
            <a:spLocks noChangeArrowheads="1"/>
          </p:cNvSpPr>
          <p:nvPr/>
        </p:nvSpPr>
        <p:spPr bwMode="auto">
          <a:xfrm>
            <a:off x="228600" y="304800"/>
            <a:ext cx="7361238" cy="762000"/>
          </a:xfrm>
          <a:prstGeom prst="rect">
            <a:avLst/>
          </a:prstGeom>
          <a:noFill/>
          <a:ln w="9525">
            <a:noFill/>
            <a:miter lim="800000"/>
            <a:headEnd/>
            <a:tailEnd/>
          </a:ln>
        </p:spPr>
        <p:txBody>
          <a:bodyPr wrap="none">
            <a:spAutoFit/>
          </a:bodyPr>
          <a:lstStyle/>
          <a:p>
            <a:r>
              <a:rPr lang="en-US" sz="4400" i="1"/>
              <a:t>The Water Vapor Feedback</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304800"/>
            <a:ext cx="5791200" cy="1039813"/>
          </a:xfrm>
          <a:prstGeom prst="rect">
            <a:avLst/>
          </a:prstGeom>
          <a:noFill/>
          <a:ln w="9525">
            <a:noFill/>
            <a:miter lim="800000"/>
            <a:headEnd/>
            <a:tailEnd/>
          </a:ln>
        </p:spPr>
      </p:pic>
      <p:pic>
        <p:nvPicPr>
          <p:cNvPr id="15363" name="Picture 3"/>
          <p:cNvPicPr>
            <a:picLocks noChangeAspect="1" noChangeArrowheads="1"/>
          </p:cNvPicPr>
          <p:nvPr/>
        </p:nvPicPr>
        <p:blipFill>
          <a:blip r:embed="rId3"/>
          <a:srcRect/>
          <a:stretch>
            <a:fillRect/>
          </a:stretch>
        </p:blipFill>
        <p:spPr bwMode="auto">
          <a:xfrm>
            <a:off x="609600" y="76200"/>
            <a:ext cx="7524750" cy="514350"/>
          </a:xfrm>
          <a:prstGeom prst="rect">
            <a:avLst/>
          </a:prstGeom>
          <a:noFill/>
          <a:ln w="9525">
            <a:noFill/>
            <a:miter lim="800000"/>
            <a:headEnd/>
            <a:tailEnd/>
          </a:ln>
        </p:spPr>
      </p:pic>
      <p:pic>
        <p:nvPicPr>
          <p:cNvPr id="15364" name="Picture 4"/>
          <p:cNvPicPr>
            <a:picLocks noChangeAspect="1" noChangeArrowheads="1"/>
          </p:cNvPicPr>
          <p:nvPr/>
        </p:nvPicPr>
        <p:blipFill>
          <a:blip r:embed="rId4"/>
          <a:srcRect b="36441"/>
          <a:stretch>
            <a:fillRect/>
          </a:stretch>
        </p:blipFill>
        <p:spPr bwMode="auto">
          <a:xfrm>
            <a:off x="0" y="1524000"/>
            <a:ext cx="5027613" cy="5257800"/>
          </a:xfrm>
          <a:prstGeom prst="rect">
            <a:avLst/>
          </a:prstGeom>
          <a:noFill/>
          <a:ln w="9525">
            <a:noFill/>
            <a:miter lim="800000"/>
            <a:headEnd/>
            <a:tailEnd/>
          </a:ln>
        </p:spPr>
      </p:pic>
      <p:pic>
        <p:nvPicPr>
          <p:cNvPr id="15365" name="Picture 5"/>
          <p:cNvPicPr>
            <a:picLocks noChangeAspect="1" noChangeArrowheads="1"/>
          </p:cNvPicPr>
          <p:nvPr/>
        </p:nvPicPr>
        <p:blipFill>
          <a:blip r:embed="rId5"/>
          <a:srcRect/>
          <a:stretch>
            <a:fillRect/>
          </a:stretch>
        </p:blipFill>
        <p:spPr bwMode="auto">
          <a:xfrm>
            <a:off x="4343400" y="1447800"/>
            <a:ext cx="4800600" cy="304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1449</TotalTime>
  <Words>1215</Words>
  <Application>Microsoft Office PowerPoint</Application>
  <PresentationFormat>On-screen Show (4:3)</PresentationFormat>
  <Paragraphs>304</Paragraphs>
  <Slides>44</Slides>
  <Notes>7</Notes>
  <HiddenSlides>0</HiddenSlides>
  <MMClips>4</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5</vt:i4>
      </vt:variant>
      <vt:variant>
        <vt:lpstr>Slide Titles</vt:lpstr>
      </vt:variant>
      <vt:variant>
        <vt:i4>44</vt:i4>
      </vt:variant>
    </vt:vector>
  </HeadingPairs>
  <TitlesOfParts>
    <vt:vector size="70" baseType="lpstr">
      <vt:lpstr>Arial</vt:lpstr>
      <vt:lpstr>MS PGothic</vt:lpstr>
      <vt:lpstr>TheSansSemiBold-Plain</vt:lpstr>
      <vt:lpstr>Calibri</vt:lpstr>
      <vt:lpstr>Times New Roman</vt:lpstr>
      <vt:lpstr>Comic Sans MS</vt:lpstr>
      <vt:lpstr>Adobe Caslon Pro Bold</vt:lpstr>
      <vt:lpstr>Symbol</vt:lpstr>
      <vt:lpstr>AvantGarde</vt:lpstr>
      <vt:lpstr>Book Antiqua</vt:lpstr>
      <vt:lpstr>Baskerville Old Face</vt:lpstr>
      <vt:lpstr>Algerian</vt:lpstr>
      <vt:lpstr>Arabic Typesetting</vt:lpstr>
      <vt:lpstr>Cambria</vt:lpstr>
      <vt:lpstr>SimSun</vt:lpstr>
      <vt:lpstr>Adobe Caslon Pro</vt:lpstr>
      <vt:lpstr>Wingdings</vt:lpstr>
      <vt:lpstr>Aharoni</vt:lpstr>
      <vt:lpstr>Century Gothic</vt:lpstr>
      <vt:lpstr>MS Gothic</vt:lpstr>
      <vt:lpstr>Default Design</vt:lpstr>
      <vt:lpstr>Microsoft Equation 3.0</vt:lpstr>
      <vt:lpstr>Microsoft Excel Worksheet</vt:lpstr>
      <vt:lpstr>Microsoft PowerPoint Slide</vt:lpstr>
      <vt:lpstr>Adobe Photoshop Elements Image</vt:lpstr>
      <vt:lpstr>Adobe Photoshop Image</vt:lpstr>
      <vt:lpstr>Slide 1</vt:lpstr>
      <vt:lpstr>Slide 2</vt:lpstr>
      <vt:lpstr>Global Atmosphere</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UCSD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cashelp</dc:creator>
  <cp:lastModifiedBy>Ram</cp:lastModifiedBy>
  <cp:revision>220</cp:revision>
  <dcterms:created xsi:type="dcterms:W3CDTF">2006-10-27T20:14:55Z</dcterms:created>
  <dcterms:modified xsi:type="dcterms:W3CDTF">2010-07-20T13:37:17Z</dcterms:modified>
</cp:coreProperties>
</file>